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674" r:id="rId5"/>
    <p:sldMasterId id="2147483703" r:id="rId6"/>
  </p:sldMasterIdLst>
  <p:notesMasterIdLst>
    <p:notesMasterId r:id="rId33"/>
  </p:notesMasterIdLst>
  <p:sldIdLst>
    <p:sldId id="393" r:id="rId7"/>
    <p:sldId id="414" r:id="rId8"/>
    <p:sldId id="415" r:id="rId9"/>
    <p:sldId id="373" r:id="rId10"/>
    <p:sldId id="394" r:id="rId11"/>
    <p:sldId id="388" r:id="rId12"/>
    <p:sldId id="397" r:id="rId13"/>
    <p:sldId id="398" r:id="rId14"/>
    <p:sldId id="399" r:id="rId15"/>
    <p:sldId id="400" r:id="rId16"/>
    <p:sldId id="401" r:id="rId17"/>
    <p:sldId id="402" r:id="rId18"/>
    <p:sldId id="395" r:id="rId19"/>
    <p:sldId id="403" r:id="rId20"/>
    <p:sldId id="404" r:id="rId21"/>
    <p:sldId id="405" r:id="rId22"/>
    <p:sldId id="406" r:id="rId23"/>
    <p:sldId id="407" r:id="rId24"/>
    <p:sldId id="408" r:id="rId25"/>
    <p:sldId id="409" r:id="rId26"/>
    <p:sldId id="396" r:id="rId27"/>
    <p:sldId id="410" r:id="rId28"/>
    <p:sldId id="411" r:id="rId29"/>
    <p:sldId id="412" r:id="rId30"/>
    <p:sldId id="413" r:id="rId31"/>
    <p:sldId id="298" r:id="rId3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userDrawn="1">
          <p15:clr>
            <a:srgbClr val="A4A3A4"/>
          </p15:clr>
        </p15:guide>
        <p15:guide id="2"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BFBFBF"/>
    <a:srgbClr val="F4B183"/>
    <a:srgbClr val="00A89D"/>
    <a:srgbClr val="DBDCDD"/>
    <a:srgbClr val="FF4040"/>
    <a:srgbClr val="8497B0"/>
    <a:srgbClr val="788DA8"/>
    <a:srgbClr val="BDD7EE"/>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2551" autoAdjust="0"/>
  </p:normalViewPr>
  <p:slideViewPr>
    <p:cSldViewPr snapToGrid="0">
      <p:cViewPr varScale="1">
        <p:scale>
          <a:sx n="65" d="100"/>
          <a:sy n="65" d="100"/>
        </p:scale>
        <p:origin x="536" y="44"/>
      </p:cViewPr>
      <p:guideLst>
        <p:guide orient="horz" pos="936"/>
        <p:guide pos="2592"/>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CF4ED8E-7B81-4F64-8E4A-3FD15E876D47}" type="datetimeFigureOut">
              <a:rPr lang="en-US" smtClean="0"/>
              <a:t>5/16/2017</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3110DC-939E-4C17-BCBE-0406FEEE802B}" type="slidenum">
              <a:rPr lang="en-US" smtClean="0"/>
              <a:t>‹#›</a:t>
            </a:fld>
            <a:endParaRPr lang="en-US" dirty="0"/>
          </a:p>
        </p:txBody>
      </p:sp>
    </p:spTree>
    <p:extLst>
      <p:ext uri="{BB962C8B-B14F-4D97-AF65-F5344CB8AC3E}">
        <p14:creationId xmlns:p14="http://schemas.microsoft.com/office/powerpoint/2010/main" val="340825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UI Model for the Bing Knowledge platform. The UI Platform for the data platform.</a:t>
            </a:r>
          </a:p>
        </p:txBody>
      </p:sp>
      <p:sp>
        <p:nvSpPr>
          <p:cNvPr id="4" name="Slide Number Placeholder 3"/>
          <p:cNvSpPr>
            <a:spLocks noGrp="1"/>
          </p:cNvSpPr>
          <p:nvPr>
            <p:ph type="sldNum" sz="quarter" idx="10"/>
          </p:nvPr>
        </p:nvSpPr>
        <p:spPr/>
        <p:txBody>
          <a:bodyPr/>
          <a:lstStyle/>
          <a:p>
            <a:fld id="{523110DC-939E-4C17-BCBE-0406FEEE802B}"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44963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3110DC-939E-4C17-BCBE-0406FEEE802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07744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Main_Titl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accent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accent1"/>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8567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548638"/>
            <a:ext cx="10515600" cy="548640"/>
          </a:xfrm>
        </p:spPr>
        <p:txBody>
          <a:bodyPr lIns="0" rIns="0">
            <a:noAutofit/>
          </a:bodyPr>
          <a:lstStyle>
            <a:lvl1pPr>
              <a:defRPr lang="en-US" sz="3200" kern="1200" dirty="0">
                <a:solidFill>
                  <a:srgbClr val="00A89D"/>
                </a:solidFill>
                <a:latin typeface="+mj-lt"/>
                <a:ea typeface="Segoe UI Slab" panose="02060504040202020204" pitchFamily="18" charset="0"/>
                <a:cs typeface="Segoe UI Slab" panose="02060504040202020204" pitchFamily="18" charset="0"/>
              </a:defRPr>
            </a:lvl1pPr>
          </a:lstStyle>
          <a:p>
            <a:r>
              <a:rPr lang="en-US" dirty="0"/>
              <a:t>Click to edit master title style</a:t>
            </a:r>
          </a:p>
        </p:txBody>
      </p:sp>
    </p:spTree>
    <p:extLst>
      <p:ext uri="{BB962C8B-B14F-4D97-AF65-F5344CB8AC3E}">
        <p14:creationId xmlns:p14="http://schemas.microsoft.com/office/powerpoint/2010/main" val="2667685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Overview-inf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8638"/>
            <a:ext cx="10515600" cy="548640"/>
          </a:xfrm>
        </p:spPr>
        <p:txBody>
          <a:bodyPr lIns="0" rIns="0">
            <a:noAutofit/>
          </a:bodyPr>
          <a:lstStyle>
            <a:lvl1pPr>
              <a:defRPr lang="en-US" sz="3200" kern="1200" dirty="0">
                <a:solidFill>
                  <a:srgbClr val="00A89D"/>
                </a:solidFill>
                <a:latin typeface="+mj-lt"/>
                <a:ea typeface="+mn-ea"/>
                <a:cs typeface="Segoe UI Light" panose="020B0502040204020203" pitchFamily="34"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838199" y="1463040"/>
            <a:ext cx="10515601" cy="4675010"/>
          </a:xfrm>
        </p:spPr>
        <p:txBody>
          <a:bodyPr lIns="0" tIns="0" rIns="0" bIns="0" numCol="1" spcCol="365760">
            <a:noAutofit/>
          </a:bodyPr>
          <a:lstStyle>
            <a:lvl1pPr marL="0" indent="0" algn="l" defTabSz="914400" rtl="0" eaLnBrk="1" latinLnBrk="0" hangingPunct="1">
              <a:lnSpc>
                <a:spcPct val="110000"/>
              </a:lnSpc>
              <a:spcBef>
                <a:spcPct val="0"/>
              </a:spcBef>
              <a:spcAft>
                <a:spcPts val="0"/>
              </a:spcAft>
              <a:buClr>
                <a:srgbClr val="00A89D"/>
              </a:buClr>
              <a:buSzPct val="88000"/>
              <a:buFont typeface="Arial" panose="020B0604020202020204" pitchFamily="34" charset="0"/>
              <a:buNone/>
              <a:defRPr lang="en-US" sz="2400" kern="1200" dirty="0" smtClean="0">
                <a:solidFill>
                  <a:schemeClr val="tx1">
                    <a:lumMod val="65000"/>
                    <a:lumOff val="35000"/>
                  </a:schemeClr>
                </a:solidFill>
                <a:latin typeface="+mn-lt"/>
                <a:ea typeface="+mn-ea"/>
                <a:cs typeface="Segoe UI Light" panose="020B0502040204020203" pitchFamily="34" charset="0"/>
              </a:defRPr>
            </a:lvl1pPr>
            <a:lvl2pPr marL="0" indent="0" algn="l" defTabSz="914400" rtl="0" eaLnBrk="1" latinLnBrk="0" hangingPunct="1">
              <a:lnSpc>
                <a:spcPct val="100000"/>
              </a:lnSpc>
              <a:spcBef>
                <a:spcPct val="0"/>
              </a:spcBef>
              <a:spcAft>
                <a:spcPts val="0"/>
              </a:spcAft>
              <a:buFont typeface="Arial" panose="020B0604020202020204" pitchFamily="34" charset="0"/>
              <a:buNone/>
              <a:defRPr lang="en-US" sz="1800" kern="1200" dirty="0" smtClean="0">
                <a:solidFill>
                  <a:schemeClr val="bg1">
                    <a:lumMod val="50000"/>
                  </a:schemeClr>
                </a:solidFill>
                <a:latin typeface="+mn-lt"/>
                <a:ea typeface="Segoe UI" panose="020B0502040204020203" pitchFamily="34" charset="0"/>
                <a:cs typeface="Segoe UI" panose="020B0502040204020203" pitchFamily="34" charset="0"/>
              </a:defRPr>
            </a:lvl2pPr>
            <a:lvl3pPr marL="1084263" indent="-169863">
              <a:defRPr sz="1400">
                <a:solidFill>
                  <a:schemeClr val="bg1">
                    <a:lumMod val="50000"/>
                  </a:schemeClr>
                </a:solidFill>
                <a:latin typeface="Segoe UI" panose="020B0502040204020203" pitchFamily="34" charset="0"/>
                <a:cs typeface="Segoe UI" panose="020B0502040204020203" pitchFamily="34" charset="0"/>
              </a:defRPr>
            </a:lvl3pPr>
            <a:lvl4pPr marL="1541463" indent="-169863">
              <a:defRPr sz="1400">
                <a:solidFill>
                  <a:schemeClr val="bg1">
                    <a:lumMod val="50000"/>
                  </a:schemeClr>
                </a:solidFill>
                <a:latin typeface="Segoe UI" panose="020B0502040204020203" pitchFamily="34" charset="0"/>
                <a:cs typeface="Segoe UI" panose="020B0502040204020203" pitchFamily="34" charset="0"/>
              </a:defRPr>
            </a:lvl4pPr>
            <a:lvl5pPr marL="1998663" indent="-169863">
              <a:defRPr sz="1400">
                <a:solidFill>
                  <a:schemeClr val="bg1">
                    <a:lumMod val="50000"/>
                  </a:schemeClr>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01539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lank 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961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blank dark gray">
    <p:bg>
      <p:bgPr>
        <a:solidFill>
          <a:schemeClr val="accent4">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69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8033AF-5F86-4C16-B9BE-8CACB148E7F5}" type="datetimeFigureOut">
              <a:rPr lang="en-US" smtClean="0"/>
              <a:t>5/16/2017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046A44F-88A1-4B40-B96D-8BE8E48DE638}" type="slidenum">
              <a:rPr lang="en-US" smtClean="0"/>
              <a:t>‹#›</a:t>
            </a:fld>
            <a:endParaRPr lang="en-US" dirty="0"/>
          </a:p>
        </p:txBody>
      </p:sp>
    </p:spTree>
    <p:extLst>
      <p:ext uri="{BB962C8B-B14F-4D97-AF65-F5344CB8AC3E}">
        <p14:creationId xmlns:p14="http://schemas.microsoft.com/office/powerpoint/2010/main" val="96347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Main_Title">
    <p:bg>
      <p:bgPr>
        <a:solidFill>
          <a:srgbClr val="00A89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bg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bg1">
                    <a:lumMod val="9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6440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2_Main_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accent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accent1"/>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r="63630"/>
          <a:stretch/>
        </p:blipFill>
        <p:spPr>
          <a:xfrm>
            <a:off x="369446" y="6421817"/>
            <a:ext cx="262421" cy="292608"/>
          </a:xfrm>
          <a:prstGeom prst="rect">
            <a:avLst/>
          </a:prstGeom>
        </p:spPr>
      </p:pic>
    </p:spTree>
    <p:extLst>
      <p:ext uri="{BB962C8B-B14F-4D97-AF65-F5344CB8AC3E}">
        <p14:creationId xmlns:p14="http://schemas.microsoft.com/office/powerpoint/2010/main" val="1178181630"/>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Main_Title_secondary_color">
    <p:bg>
      <p:bgPr>
        <a:solidFill>
          <a:srgbClr val="FF40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bg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bg1">
                    <a:lumMod val="9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3753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losin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5" y="5960377"/>
            <a:ext cx="10758655" cy="597605"/>
          </a:xfrm>
          <a:prstGeom prst="rect">
            <a:avLst/>
          </a:prstGeom>
          <a:noFill/>
          <a:ln w="12700">
            <a:noFill/>
            <a:miter lim="800000"/>
            <a:headEnd type="none" w="sm" len="sm"/>
            <a:tailEnd type="none" w="sm" len="sm"/>
          </a:ln>
          <a:effectLst/>
        </p:spPr>
        <p:txBody>
          <a:bodyPr vert="horz" wrap="square" lIns="179271" tIns="143417" rIns="179271" bIns="143417" numCol="1" anchor="t" anchorCtr="0" compatLnSpc="1">
            <a:prstTxWarp prst="textNoShape">
              <a:avLst/>
            </a:prstTxWarp>
            <a:spAutoFit/>
          </a:bodyPr>
          <a:lstStyle/>
          <a:p>
            <a:pPr defTabSz="913870" eaLnBrk="0" hangingPunct="0">
              <a:defRPr/>
            </a:pPr>
            <a:r>
              <a:rPr lang="en-US" sz="667"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870" eaLnBrk="0" hangingPunct="0">
              <a:defRPr/>
            </a:pPr>
            <a:r>
              <a:rPr lang="en-US" sz="667"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667" kern="200" dirty="0">
                <a:gradFill>
                  <a:gsLst>
                    <a:gs pos="0">
                      <a:srgbClr val="FFFFFF"/>
                    </a:gs>
                    <a:gs pos="100000">
                      <a:srgbClr val="FFFFFF"/>
                    </a:gs>
                  </a:gsLst>
                  <a:lin ang="5400000" scaled="0"/>
                </a:gradFill>
                <a:cs typeface="Segoe UI" pitchFamily="34" charset="0"/>
              </a:rPr>
              <a:t>part of Microsoft, and Microsoft cannot guarantee the accuracy of any information provided after the </a:t>
            </a:r>
            <a:r>
              <a:rPr lang="en-US" sz="667" kern="200" spc="9" dirty="0">
                <a:gradFill>
                  <a:gsLst>
                    <a:gs pos="0">
                      <a:srgbClr val="FFFFFF"/>
                    </a:gs>
                    <a:gs pos="100000">
                      <a:srgbClr val="FFFFFF"/>
                    </a:gs>
                  </a:gsLst>
                  <a:lin ang="5400000" scaled="0"/>
                </a:gradFill>
                <a:cs typeface="Segoe UI" pitchFamily="34" charset="0"/>
              </a:rPr>
              <a:t>date of this presentation.  MICROSOFT MAKES NO WARRANTIES, EXPRESS, IMPLIED OR STATUTORY, AS TO THE INFORMATION IN THIS PRESENTATION.</a:t>
            </a:r>
          </a:p>
        </p:txBody>
      </p:sp>
      <p:grpSp>
        <p:nvGrpSpPr>
          <p:cNvPr id="18" name="Group 17"/>
          <p:cNvGrpSpPr/>
          <p:nvPr userDrawn="1"/>
        </p:nvGrpSpPr>
        <p:grpSpPr>
          <a:xfrm>
            <a:off x="450203" y="3036710"/>
            <a:ext cx="3223861" cy="713924"/>
            <a:chOff x="459230" y="3097162"/>
            <a:chExt cx="3288506" cy="728136"/>
          </a:xfrm>
        </p:grpSpPr>
        <p:grpSp>
          <p:nvGrpSpPr>
            <p:cNvPr id="4" name="Group 3"/>
            <p:cNvGrpSpPr/>
            <p:nvPr userDrawn="1"/>
          </p:nvGrpSpPr>
          <p:grpSpPr>
            <a:xfrm>
              <a:off x="1365631" y="3249714"/>
              <a:ext cx="2382105" cy="458419"/>
              <a:chOff x="8215256" y="2373343"/>
              <a:chExt cx="3032180" cy="583521"/>
            </a:xfrm>
            <a:solidFill>
              <a:srgbClr val="FFFFFF"/>
            </a:solidFill>
          </p:grpSpPr>
          <p:sp>
            <p:nvSpPr>
              <p:cNvPr id="5" name="Freeform 4"/>
              <p:cNvSpPr>
                <a:spLocks/>
              </p:cNvSpPr>
              <p:nvPr/>
            </p:nvSpPr>
            <p:spPr bwMode="auto">
              <a:xfrm>
                <a:off x="8215256" y="2411978"/>
                <a:ext cx="580857" cy="536893"/>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6" name="Freeform 7"/>
              <p:cNvSpPr>
                <a:spLocks noEditPoints="1"/>
              </p:cNvSpPr>
              <p:nvPr/>
            </p:nvSpPr>
            <p:spPr bwMode="auto">
              <a:xfrm>
                <a:off x="8874715" y="2399988"/>
                <a:ext cx="109244" cy="54888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7" name="Freeform 8"/>
              <p:cNvSpPr>
                <a:spLocks/>
              </p:cNvSpPr>
              <p:nvPr/>
            </p:nvSpPr>
            <p:spPr bwMode="auto">
              <a:xfrm>
                <a:off x="9037248" y="2554528"/>
                <a:ext cx="301086" cy="402336"/>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8" name="Freeform 9"/>
              <p:cNvSpPr>
                <a:spLocks/>
              </p:cNvSpPr>
              <p:nvPr/>
            </p:nvSpPr>
            <p:spPr bwMode="auto">
              <a:xfrm>
                <a:off x="9406279" y="2557192"/>
                <a:ext cx="222484" cy="391679"/>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9" name="Freeform 10"/>
              <p:cNvSpPr>
                <a:spLocks noEditPoints="1"/>
              </p:cNvSpPr>
              <p:nvPr/>
            </p:nvSpPr>
            <p:spPr bwMode="auto">
              <a:xfrm>
                <a:off x="9635424" y="2554528"/>
                <a:ext cx="395676" cy="402336"/>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0" name="Freeform 11"/>
              <p:cNvSpPr>
                <a:spLocks/>
              </p:cNvSpPr>
              <p:nvPr/>
            </p:nvSpPr>
            <p:spPr bwMode="auto">
              <a:xfrm>
                <a:off x="10075064" y="2554528"/>
                <a:ext cx="255790" cy="402336"/>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1" name="Freeform 12"/>
              <p:cNvSpPr>
                <a:spLocks noEditPoints="1"/>
              </p:cNvSpPr>
              <p:nvPr/>
            </p:nvSpPr>
            <p:spPr bwMode="auto">
              <a:xfrm>
                <a:off x="10369489" y="2554528"/>
                <a:ext cx="395676" cy="402336"/>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2" name="Freeform 13"/>
              <p:cNvSpPr>
                <a:spLocks/>
              </p:cNvSpPr>
              <p:nvPr/>
            </p:nvSpPr>
            <p:spPr bwMode="auto">
              <a:xfrm>
                <a:off x="10774490" y="2373343"/>
                <a:ext cx="472946" cy="583521"/>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grpSp>
        <p:grpSp>
          <p:nvGrpSpPr>
            <p:cNvPr id="13" name="Group 12"/>
            <p:cNvGrpSpPr/>
            <p:nvPr userDrawn="1"/>
          </p:nvGrpSpPr>
          <p:grpSpPr>
            <a:xfrm>
              <a:off x="459230" y="3097162"/>
              <a:ext cx="729222" cy="728136"/>
              <a:chOff x="864491" y="3668201"/>
              <a:chExt cx="818390" cy="817172"/>
            </a:xfrm>
          </p:grpSpPr>
          <p:sp>
            <p:nvSpPr>
              <p:cNvPr id="14" name="Rectangle 14"/>
              <p:cNvSpPr>
                <a:spLocks noChangeArrowheads="1"/>
              </p:cNvSpPr>
              <p:nvPr/>
            </p:nvSpPr>
            <p:spPr bwMode="auto">
              <a:xfrm>
                <a:off x="864491" y="3668201"/>
                <a:ext cx="389710" cy="38727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5" name="Rectangle 15"/>
              <p:cNvSpPr>
                <a:spLocks noChangeArrowheads="1"/>
              </p:cNvSpPr>
              <p:nvPr/>
            </p:nvSpPr>
            <p:spPr bwMode="auto">
              <a:xfrm>
                <a:off x="1294389" y="3668201"/>
                <a:ext cx="388492" cy="38727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6" name="Rectangle 16"/>
              <p:cNvSpPr>
                <a:spLocks noChangeArrowheads="1"/>
              </p:cNvSpPr>
              <p:nvPr/>
            </p:nvSpPr>
            <p:spPr bwMode="auto">
              <a:xfrm>
                <a:off x="864491" y="4096881"/>
                <a:ext cx="389710" cy="388492"/>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sp>
            <p:nvSpPr>
              <p:cNvPr id="17" name="Rectangle 17"/>
              <p:cNvSpPr>
                <a:spLocks noChangeArrowheads="1"/>
              </p:cNvSpPr>
              <p:nvPr/>
            </p:nvSpPr>
            <p:spPr bwMode="auto">
              <a:xfrm>
                <a:off x="1294389" y="4096881"/>
                <a:ext cx="388492" cy="388492"/>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088327">
                  <a:defRPr/>
                </a:pPr>
                <a:endParaRPr lang="en-US" sz="2133" dirty="0">
                  <a:solidFill>
                    <a:srgbClr val="000000"/>
                  </a:solidFill>
                </a:endParaRPr>
              </a:p>
            </p:txBody>
          </p:sp>
        </p:grpSp>
      </p:grpSp>
    </p:spTree>
    <p:extLst>
      <p:ext uri="{BB962C8B-B14F-4D97-AF65-F5344CB8AC3E}">
        <p14:creationId xmlns:p14="http://schemas.microsoft.com/office/powerpoint/2010/main" val="267907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TOC_List Segoe UI">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739344" y="219075"/>
            <a:ext cx="10515600" cy="564918"/>
          </a:xfrm>
        </p:spPr>
        <p:txBody>
          <a:bodyPr lIns="0" rIns="0">
            <a:noAutofit/>
          </a:bodyPr>
          <a:lstStyle>
            <a:lvl1pPr>
              <a:defRPr lang="en-US" sz="3200" b="0" kern="1200" spc="50" baseline="0" dirty="0">
                <a:solidFill>
                  <a:srgbClr val="00A89D"/>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739343" y="1026795"/>
            <a:ext cx="10515601" cy="4909150"/>
          </a:xfrm>
        </p:spPr>
        <p:txBody>
          <a:bodyPr lIns="0" rIns="0">
            <a:noAutofit/>
          </a:bodyPr>
          <a:lstStyle>
            <a:lvl1pPr marL="231775" indent="-231775" algn="l" defTabSz="914400" rtl="0" eaLnBrk="1" latinLnBrk="0" hangingPunct="1">
              <a:lnSpc>
                <a:spcPct val="110000"/>
              </a:lnSpc>
              <a:spcBef>
                <a:spcPts val="0"/>
              </a:spcBef>
              <a:spcAft>
                <a:spcPts val="0"/>
              </a:spcAft>
              <a:buClr>
                <a:srgbClr val="00A89D"/>
              </a:buClr>
              <a:buSzPct val="88000"/>
              <a:buFont typeface="Segoe UI Symbol" panose="020B0502040204020203"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nSpc>
                <a:spcPct val="100000"/>
              </a:lnSpc>
              <a:spcBef>
                <a:spcPts val="0"/>
              </a:spcBef>
              <a:spcAft>
                <a:spcPts val="0"/>
              </a:spcAft>
              <a:defRPr lang="en-US" sz="1800" kern="1200" dirty="0" smtClean="0">
                <a:solidFill>
                  <a:schemeClr val="tx1">
                    <a:lumMod val="65000"/>
                    <a:lumOff val="35000"/>
                  </a:schemeClr>
                </a:solidFill>
                <a:latin typeface="+mn-lt"/>
                <a:ea typeface="+mn-ea"/>
                <a:cs typeface="Segoe UI" panose="020B0502040204020203" pitchFamily="34" charset="0"/>
              </a:defRPr>
            </a:lvl2pPr>
            <a:lvl3pPr marL="684213" indent="-222250">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3pPr>
            <a:lvl4pPr marL="914400"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4pPr>
            <a:lvl5pPr marL="1144588"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7477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OC_List Segoe Slab">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739344" y="190500"/>
            <a:ext cx="10455878" cy="603018"/>
          </a:xfrm>
        </p:spPr>
        <p:txBody>
          <a:bodyPr lIns="0" rIns="0">
            <a:noAutofit/>
          </a:bodyPr>
          <a:lstStyle>
            <a:lvl1pPr>
              <a:defRPr lang="en-US" sz="3200" b="0" kern="1200" spc="50" baseline="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739343" y="1026795"/>
            <a:ext cx="10515601" cy="4909150"/>
          </a:xfrm>
        </p:spPr>
        <p:txBody>
          <a:bodyPr lIns="0" rIns="0">
            <a:noAutofit/>
          </a:bodyPr>
          <a:lstStyle>
            <a:lvl1pPr marL="231775" indent="-231775" algn="l" defTabSz="914400" rtl="0" eaLnBrk="1" latinLnBrk="0" hangingPunct="1">
              <a:lnSpc>
                <a:spcPct val="110000"/>
              </a:lnSpc>
              <a:spcBef>
                <a:spcPts val="0"/>
              </a:spcBef>
              <a:spcAft>
                <a:spcPts val="0"/>
              </a:spcAft>
              <a:buClr>
                <a:srgbClr val="00A89D"/>
              </a:buClr>
              <a:buSzPct val="88000"/>
              <a:buFont typeface="Segoe UI Symbol" panose="020B0502040204020203"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nSpc>
                <a:spcPct val="100000"/>
              </a:lnSpc>
              <a:spcBef>
                <a:spcPts val="0"/>
              </a:spcBef>
              <a:spcAft>
                <a:spcPts val="0"/>
              </a:spcAft>
              <a:defRPr lang="en-US" sz="1800" kern="1200" dirty="0" smtClean="0">
                <a:solidFill>
                  <a:schemeClr val="tx1">
                    <a:lumMod val="65000"/>
                    <a:lumOff val="35000"/>
                  </a:schemeClr>
                </a:solidFill>
                <a:latin typeface="+mn-lt"/>
                <a:ea typeface="+mn-ea"/>
                <a:cs typeface="Segoe UI" panose="020B0502040204020203" pitchFamily="34" charset="0"/>
              </a:defRPr>
            </a:lvl2pPr>
            <a:lvl3pPr marL="684213" indent="-222250">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3pPr>
            <a:lvl4pPr marL="914400"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4pPr>
            <a:lvl5pPr marL="1144588"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566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_Title">
    <p:spTree>
      <p:nvGrpSpPr>
        <p:cNvPr id="1" name=""/>
        <p:cNvGrpSpPr/>
        <p:nvPr/>
      </p:nvGrpSpPr>
      <p:grpSpPr>
        <a:xfrm>
          <a:off x="0" y="0"/>
          <a:ext cx="0" cy="0"/>
          <a:chOff x="0" y="0"/>
          <a:chExt cx="0" cy="0"/>
        </a:xfrm>
      </p:grpSpPr>
      <p:sp>
        <p:nvSpPr>
          <p:cNvPr id="7" name="Rectangle 6"/>
          <p:cNvSpPr/>
          <p:nvPr userDrawn="1"/>
        </p:nvSpPr>
        <p:spPr>
          <a:xfrm>
            <a:off x="0" y="1941991"/>
            <a:ext cx="12192000" cy="2974019"/>
          </a:xfrm>
          <a:prstGeom prst="rect">
            <a:avLst/>
          </a:prstGeom>
          <a:solidFill>
            <a:srgbClr val="FBFB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ctrTitle" hasCustomPrompt="1"/>
          </p:nvPr>
        </p:nvSpPr>
        <p:spPr>
          <a:xfrm>
            <a:off x="835465" y="2797554"/>
            <a:ext cx="10323443" cy="822518"/>
          </a:xfrm>
          <a:prstGeom prst="rect">
            <a:avLst/>
          </a:prstGeom>
        </p:spPr>
        <p:txBody>
          <a:bodyPr lIns="0" rIns="0" anchor="b">
            <a:normAutofit/>
          </a:bodyPr>
          <a:lstStyle>
            <a:lvl1pPr algn="l">
              <a:defRPr lang="en-US" sz="4400" b="0" kern="12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5" name="Subtitle 2"/>
          <p:cNvSpPr>
            <a:spLocks noGrp="1"/>
          </p:cNvSpPr>
          <p:nvPr>
            <p:ph type="subTitle" idx="1"/>
          </p:nvPr>
        </p:nvSpPr>
        <p:spPr>
          <a:xfrm>
            <a:off x="835465" y="3620072"/>
            <a:ext cx="10323443" cy="594966"/>
          </a:xfrm>
          <a:prstGeom prst="rect">
            <a:avLst/>
          </a:prstGeom>
        </p:spPr>
        <p:txBody>
          <a:bodyPr lIns="0" rIns="0" anchor="t">
            <a:normAutofit/>
          </a:bodyPr>
          <a:lstStyle>
            <a:lvl1pPr marL="0" indent="0" algn="l">
              <a:buNone/>
              <a:defRPr lang="en-US" sz="2400" b="0" kern="1200" spc="0" dirty="0">
                <a:solidFill>
                  <a:schemeClr val="bg1">
                    <a:lumMod val="6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 name="Straight Connector 3"/>
          <p:cNvCxnSpPr/>
          <p:nvPr userDrawn="1"/>
        </p:nvCxnSpPr>
        <p:spPr>
          <a:xfrm>
            <a:off x="0" y="1928037"/>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491601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63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mp; Text Segoe Slab">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47580" y="1025236"/>
            <a:ext cx="10515601" cy="5264728"/>
          </a:xfrm>
        </p:spPr>
        <p:txBody>
          <a:bodyPr lIns="0" rIns="0">
            <a:noAutofit/>
          </a:bodyPr>
          <a:lstStyle>
            <a:lvl1pPr marL="230188" indent="-230188">
              <a:lnSpc>
                <a:spcPct val="110000"/>
              </a:lnSpc>
              <a:spcBef>
                <a:spcPts val="0"/>
              </a:spcBef>
              <a:buFont typeface="Arial" panose="020B0604020202020204"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a:defRPr lang="en-US" sz="1800" kern="1200" dirty="0" smtClean="0">
                <a:solidFill>
                  <a:schemeClr val="tx1">
                    <a:lumMod val="65000"/>
                    <a:lumOff val="35000"/>
                  </a:schemeClr>
                </a:solidFill>
                <a:latin typeface="+mn-lt"/>
                <a:ea typeface="+mn-ea"/>
                <a:cs typeface="Segoe UI" panose="020B0502040204020203" pitchFamily="34" charset="0"/>
              </a:defRPr>
            </a:lvl2pPr>
            <a:lvl3pPr>
              <a:defRPr lang="en-US" sz="1800" kern="1200" dirty="0" smtClean="0">
                <a:solidFill>
                  <a:schemeClr val="tx1">
                    <a:lumMod val="65000"/>
                    <a:lumOff val="35000"/>
                  </a:schemeClr>
                </a:solidFill>
                <a:latin typeface="+mn-lt"/>
                <a:ea typeface="+mn-ea"/>
                <a:cs typeface="Segoe UI" panose="020B0502040204020203" pitchFamily="34" charset="0"/>
              </a:defRPr>
            </a:lvl3pPr>
            <a:lvl4pPr>
              <a:defRPr lang="en-US" sz="1800" kern="1200" dirty="0" smtClean="0">
                <a:solidFill>
                  <a:schemeClr val="tx1">
                    <a:lumMod val="65000"/>
                    <a:lumOff val="35000"/>
                  </a:schemeClr>
                </a:solidFill>
                <a:latin typeface="+mn-lt"/>
                <a:ea typeface="+mn-ea"/>
                <a:cs typeface="Segoe UI" panose="020B0502040204020203" pitchFamily="34" charset="0"/>
              </a:defRPr>
            </a:lvl4pPr>
            <a:lvl5pPr>
              <a:defRPr lang="en-US" sz="1800" kern="1200" dirty="0">
                <a:solidFill>
                  <a:schemeClr val="tx1">
                    <a:lumMod val="65000"/>
                    <a:lumOff val="35000"/>
                  </a:schemeClr>
                </a:solidFill>
                <a:latin typeface="+mn-lt"/>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747582" y="221674"/>
            <a:ext cx="10515600" cy="568036"/>
          </a:xfrm>
        </p:spPr>
        <p:txBody>
          <a:bodyPr lIns="0" rIns="0">
            <a:noAutofit/>
          </a:bodyPr>
          <a:lstStyle>
            <a:lvl1pPr>
              <a:defRPr lang="en-US" sz="3200" kern="12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Tree>
    <p:extLst>
      <p:ext uri="{BB962C8B-B14F-4D97-AF65-F5344CB8AC3E}">
        <p14:creationId xmlns:p14="http://schemas.microsoft.com/office/powerpoint/2010/main" val="2040596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Title &amp; Text Segoe UI Ligh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39344" y="1025236"/>
            <a:ext cx="10515601" cy="5264728"/>
          </a:xfrm>
        </p:spPr>
        <p:txBody>
          <a:bodyPr lIns="0" rIns="0">
            <a:noAutofit/>
          </a:bodyPr>
          <a:lstStyle>
            <a:lvl1pPr marL="230188" indent="-230188">
              <a:lnSpc>
                <a:spcPct val="110000"/>
              </a:lnSpc>
              <a:spcBef>
                <a:spcPts val="0"/>
              </a:spcBef>
              <a:spcAft>
                <a:spcPts val="0"/>
              </a:spcAft>
              <a:buFont typeface="Arial" panose="020B0604020202020204" pitchFamily="34" charset="0"/>
              <a:buChar char="•"/>
              <a:defRPr lang="en-US" sz="2400" kern="1200" baseline="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a:defRPr lang="en-US" sz="1800" kern="1200" dirty="0" smtClean="0">
                <a:solidFill>
                  <a:schemeClr val="tx1">
                    <a:lumMod val="65000"/>
                    <a:lumOff val="35000"/>
                  </a:schemeClr>
                </a:solidFill>
                <a:latin typeface="+mn-lt"/>
                <a:ea typeface="+mn-ea"/>
                <a:cs typeface="Segoe UI" panose="020B0502040204020203" pitchFamily="34" charset="0"/>
              </a:defRPr>
            </a:lvl2pPr>
            <a:lvl3pPr>
              <a:defRPr lang="en-US" sz="1800" kern="1200" dirty="0" smtClean="0">
                <a:solidFill>
                  <a:schemeClr val="tx1">
                    <a:lumMod val="65000"/>
                    <a:lumOff val="35000"/>
                  </a:schemeClr>
                </a:solidFill>
                <a:latin typeface="+mn-lt"/>
                <a:ea typeface="+mn-ea"/>
                <a:cs typeface="Segoe UI" panose="020B0502040204020203" pitchFamily="34" charset="0"/>
              </a:defRPr>
            </a:lvl3pPr>
            <a:lvl4pPr>
              <a:defRPr lang="en-US" sz="1800" kern="1200" dirty="0" smtClean="0">
                <a:solidFill>
                  <a:schemeClr val="tx1">
                    <a:lumMod val="65000"/>
                    <a:lumOff val="35000"/>
                  </a:schemeClr>
                </a:solidFill>
                <a:latin typeface="+mn-lt"/>
                <a:ea typeface="+mn-ea"/>
                <a:cs typeface="Segoe UI" panose="020B0502040204020203" pitchFamily="34" charset="0"/>
              </a:defRPr>
            </a:lvl4pPr>
            <a:lvl5pPr>
              <a:defRPr lang="en-US" sz="1800" kern="1200" dirty="0">
                <a:solidFill>
                  <a:schemeClr val="tx1">
                    <a:lumMod val="65000"/>
                    <a:lumOff val="35000"/>
                  </a:schemeClr>
                </a:solidFill>
                <a:latin typeface="+mn-lt"/>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739346" y="221674"/>
            <a:ext cx="10515600" cy="568036"/>
          </a:xfrm>
        </p:spPr>
        <p:txBody>
          <a:bodyPr lIns="0" rIns="0">
            <a:noAutofit/>
          </a:bodyPr>
          <a:lstStyle>
            <a:lvl1pPr>
              <a:defRPr lang="en-US" sz="3200" kern="1200" dirty="0">
                <a:solidFill>
                  <a:srgbClr val="00A89D"/>
                </a:solidFill>
                <a:latin typeface="Segoe UI Light" panose="020B0502040204020203" pitchFamily="34" charset="0"/>
                <a:ea typeface="+mn-ea"/>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3497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3-Box">
    <p:spTree>
      <p:nvGrpSpPr>
        <p:cNvPr id="1" name=""/>
        <p:cNvGrpSpPr/>
        <p:nvPr/>
      </p:nvGrpSpPr>
      <p:grpSpPr>
        <a:xfrm>
          <a:off x="0" y="0"/>
          <a:ext cx="0" cy="0"/>
          <a:chOff x="0" y="0"/>
          <a:chExt cx="0" cy="0"/>
        </a:xfrm>
      </p:grpSpPr>
      <p:cxnSp>
        <p:nvCxnSpPr>
          <p:cNvPr id="5" name="Straight Connector 4"/>
          <p:cNvCxnSpPr/>
          <p:nvPr userDrawn="1"/>
        </p:nvCxnSpPr>
        <p:spPr>
          <a:xfrm>
            <a:off x="4114800" y="2141838"/>
            <a:ext cx="0" cy="22077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7875373" y="2141838"/>
            <a:ext cx="0" cy="22077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726238" y="246387"/>
            <a:ext cx="10515600" cy="568036"/>
          </a:xfrm>
        </p:spPr>
        <p:txBody>
          <a:bodyPr lIns="0" rIns="0">
            <a:noAutofit/>
          </a:bodyPr>
          <a:lstStyle>
            <a:lvl1pPr>
              <a:defRPr lang="en-US" sz="3200" kern="1200" dirty="0">
                <a:solidFill>
                  <a:srgbClr val="00A89D"/>
                </a:solidFill>
                <a:latin typeface="+mj-lt"/>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10" name="Text Placeholder 4"/>
          <p:cNvSpPr>
            <a:spLocks noGrp="1"/>
          </p:cNvSpPr>
          <p:nvPr>
            <p:ph type="body" sz="quarter" idx="10" hasCustomPrompt="1"/>
          </p:nvPr>
        </p:nvSpPr>
        <p:spPr>
          <a:xfrm>
            <a:off x="4480828" y="2141838"/>
            <a:ext cx="3017520" cy="2468880"/>
          </a:xfrm>
        </p:spPr>
        <p:txBody>
          <a:bodyPr lIns="0" rIns="0">
            <a:noAutofit/>
          </a:bodyPr>
          <a:lstStyle>
            <a:lvl1pPr marL="0" indent="0">
              <a:lnSpc>
                <a:spcPct val="110000"/>
              </a:lnSpc>
              <a:spcBef>
                <a:spcPts val="0"/>
              </a:spcBef>
              <a:buNone/>
              <a:defRPr lang="en-US" sz="2600" b="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
        <p:nvSpPr>
          <p:cNvPr id="12" name="Text Placeholder 4"/>
          <p:cNvSpPr>
            <a:spLocks noGrp="1"/>
          </p:cNvSpPr>
          <p:nvPr>
            <p:ph type="body" sz="quarter" idx="11" hasCustomPrompt="1"/>
          </p:nvPr>
        </p:nvSpPr>
        <p:spPr>
          <a:xfrm>
            <a:off x="8235410" y="2141838"/>
            <a:ext cx="3017520" cy="2468880"/>
          </a:xfrm>
        </p:spPr>
        <p:txBody>
          <a:bodyPr lIns="0" rIns="0">
            <a:noAutofit/>
          </a:bodyPr>
          <a:lstStyle>
            <a:lvl1pPr marL="0" indent="0">
              <a:lnSpc>
                <a:spcPct val="110000"/>
              </a:lnSpc>
              <a:spcBef>
                <a:spcPts val="0"/>
              </a:spcBef>
              <a:buNone/>
              <a:defRPr lang="en-US" sz="2600" b="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
        <p:nvSpPr>
          <p:cNvPr id="13" name="Text Placeholder 4"/>
          <p:cNvSpPr>
            <a:spLocks noGrp="1"/>
          </p:cNvSpPr>
          <p:nvPr>
            <p:ph type="body" sz="quarter" idx="12" hasCustomPrompt="1"/>
          </p:nvPr>
        </p:nvSpPr>
        <p:spPr>
          <a:xfrm>
            <a:off x="726238" y="2141833"/>
            <a:ext cx="3017520" cy="2468880"/>
          </a:xfrm>
        </p:spPr>
        <p:txBody>
          <a:bodyPr lIns="0" rIns="0">
            <a:noAutofit/>
          </a:bodyPr>
          <a:lstStyle>
            <a:lvl1pPr marL="0" indent="0">
              <a:lnSpc>
                <a:spcPct val="110000"/>
              </a:lnSpc>
              <a:spcBef>
                <a:spcPts val="0"/>
              </a:spcBef>
              <a:buNone/>
              <a:defRPr lang="en-US" sz="2600" b="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Tree>
    <p:extLst>
      <p:ext uri="{BB962C8B-B14F-4D97-AF65-F5344CB8AC3E}">
        <p14:creationId xmlns:p14="http://schemas.microsoft.com/office/powerpoint/2010/main" val="236252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Side Title and Content">
    <p:spTree>
      <p:nvGrpSpPr>
        <p:cNvPr id="1" name=""/>
        <p:cNvGrpSpPr/>
        <p:nvPr/>
      </p:nvGrpSpPr>
      <p:grpSpPr>
        <a:xfrm>
          <a:off x="0" y="0"/>
          <a:ext cx="0" cy="0"/>
          <a:chOff x="0" y="0"/>
          <a:chExt cx="0" cy="0"/>
        </a:xfrm>
      </p:grpSpPr>
      <p:sp>
        <p:nvSpPr>
          <p:cNvPr id="4" name="Rectangle 3"/>
          <p:cNvSpPr/>
          <p:nvPr userDrawn="1"/>
        </p:nvSpPr>
        <p:spPr bwMode="auto">
          <a:xfrm>
            <a:off x="7964" y="-1"/>
            <a:ext cx="3047206" cy="6400801"/>
          </a:xfrm>
          <a:prstGeom prst="rect">
            <a:avLst/>
          </a:prstGeom>
          <a:solidFill>
            <a:srgbClr val="FFFFFF">
              <a:alpha val="50196"/>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1400" kern="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93558" y="191016"/>
            <a:ext cx="2476019" cy="858520"/>
          </a:xfrm>
        </p:spPr>
        <p:txBody>
          <a:bodyPr lIns="0" rIns="0" anchor="b">
            <a:noAutofit/>
          </a:bodyPr>
          <a:lstStyle>
            <a:lvl1pPr>
              <a:lnSpc>
                <a:spcPct val="114000"/>
              </a:lnSpc>
              <a:defRPr lang="en-US" sz="1800" b="0" kern="1200" spc="50" baseline="0" dirty="0">
                <a:solidFill>
                  <a:srgbClr val="00A89D"/>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6" name="Text Placeholder 3"/>
          <p:cNvSpPr>
            <a:spLocks noGrp="1"/>
          </p:cNvSpPr>
          <p:nvPr>
            <p:ph type="body" sz="half" idx="2" hasCustomPrompt="1"/>
          </p:nvPr>
        </p:nvSpPr>
        <p:spPr>
          <a:xfrm>
            <a:off x="293558" y="1123728"/>
            <a:ext cx="2476019" cy="5159266"/>
          </a:xfrm>
          <a:prstGeom prst="rect">
            <a:avLst/>
          </a:prstGeom>
        </p:spPr>
        <p:txBody>
          <a:bodyPr lIns="0" tIns="0" rIns="0" bIns="0">
            <a:normAutofit/>
          </a:bodyPr>
          <a:lstStyle>
            <a:lvl1pPr marL="0" indent="0">
              <a:lnSpc>
                <a:spcPct val="100000"/>
              </a:lnSpc>
              <a:spcBef>
                <a:spcPts val="1200"/>
              </a:spcBef>
              <a:spcAft>
                <a:spcPts val="600"/>
              </a:spcAft>
              <a:buNone/>
              <a:defRPr kumimoji="0" lang="en-US" sz="1600" b="0" i="0" u="none" strike="noStrike" kern="1200" cap="none" spc="0" normalizeH="0" baseline="0" dirty="0" smtClean="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marL="0" indent="0">
              <a:lnSpc>
                <a:spcPct val="100000"/>
              </a:lnSpc>
              <a:spcBef>
                <a:spcPts val="0"/>
              </a:spcBef>
              <a:spcAft>
                <a:spcPts val="1000"/>
              </a:spcAft>
              <a:buSzPct val="100000"/>
              <a:buFontTx/>
              <a:buNone/>
              <a:defRPr lang="en-US" sz="1500" kern="1200" dirty="0" smtClean="0">
                <a:solidFill>
                  <a:schemeClr val="tx1">
                    <a:lumMod val="65000"/>
                    <a:lumOff val="35000"/>
                  </a:schemeClr>
                </a:solidFill>
                <a:effectLst/>
                <a:latin typeface="+mn-lt"/>
                <a:ea typeface="Calibri" panose="020F0502020204030204" pitchFamily="34" charset="0"/>
                <a:cs typeface="Segoe UI Semilight" panose="020B0402040204020203" pitchFamily="34" charset="0"/>
              </a:defRPr>
            </a:lvl2pPr>
            <a:lvl3pPr marL="174625" indent="-119063">
              <a:lnSpc>
                <a:spcPct val="108000"/>
              </a:lnSpc>
              <a:spcBef>
                <a:spcPts val="0"/>
              </a:spcBef>
              <a:spcAft>
                <a:spcPts val="600"/>
              </a:spcAft>
              <a:buFont typeface="Arial" panose="020B0604020202020204" pitchFamily="34" charset="0"/>
              <a:buChar char="•"/>
              <a:defRPr lang="en-US" sz="1100" kern="1200" dirty="0" smtClean="0">
                <a:solidFill>
                  <a:schemeClr val="tx1">
                    <a:lumMod val="65000"/>
                    <a:lumOff val="35000"/>
                  </a:schemeClr>
                </a:solidFill>
                <a:effectLst/>
                <a:latin typeface="+mn-lt"/>
                <a:ea typeface="Calibri" panose="020F0502020204030204" pitchFamily="34" charset="0"/>
                <a:cs typeface="Segoe UI Semilight" panose="020B0402040204020203" pitchFamily="34" charset="0"/>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cxnSp>
        <p:nvCxnSpPr>
          <p:cNvPr id="7" name="Straight Connector 6"/>
          <p:cNvCxnSpPr/>
          <p:nvPr userDrawn="1"/>
        </p:nvCxnSpPr>
        <p:spPr>
          <a:xfrm>
            <a:off x="3047206" y="0"/>
            <a:ext cx="0" cy="6282994"/>
          </a:xfrm>
          <a:prstGeom prst="line">
            <a:avLst/>
          </a:prstGeom>
          <a:ln w="12700">
            <a:solidFill>
              <a:srgbClr val="E1E1E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484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ig Title">
    <p:spTree>
      <p:nvGrpSpPr>
        <p:cNvPr id="1" name=""/>
        <p:cNvGrpSpPr/>
        <p:nvPr/>
      </p:nvGrpSpPr>
      <p:grpSpPr>
        <a:xfrm>
          <a:off x="0" y="0"/>
          <a:ext cx="0" cy="0"/>
          <a:chOff x="0" y="0"/>
          <a:chExt cx="0" cy="0"/>
        </a:xfrm>
      </p:grpSpPr>
      <p:sp>
        <p:nvSpPr>
          <p:cNvPr id="2" name="Title 1"/>
          <p:cNvSpPr>
            <a:spLocks noGrp="1"/>
          </p:cNvSpPr>
          <p:nvPr>
            <p:ph type="title"/>
          </p:nvPr>
        </p:nvSpPr>
        <p:spPr>
          <a:xfrm>
            <a:off x="722870" y="365125"/>
            <a:ext cx="10515600" cy="1325563"/>
          </a:xfrm>
        </p:spPr>
        <p:txBody>
          <a:bodyPr/>
          <a:lstStyle>
            <a:lvl1pPr>
              <a:defRPr>
                <a:solidFill>
                  <a:schemeClr val="tx1">
                    <a:lumMod val="65000"/>
                    <a:lumOff val="35000"/>
                  </a:schemeClr>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15160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106"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1106"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0394898" y="6511290"/>
            <a:ext cx="1434688" cy="138499"/>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lumMod val="65000"/>
                    <a:lumOff val="35000"/>
                    <a:alpha val="50000"/>
                  </a:schemeClr>
                </a:solidFill>
                <a:effectLst/>
                <a:uLnTx/>
                <a:uFillTx/>
                <a:latin typeface="Segoe UI" panose="020B0502040204020203" pitchFamily="34" charset="0"/>
                <a:ea typeface="+mn-ea"/>
                <a:cs typeface="Segoe UI" panose="020B0502040204020203" pitchFamily="34" charset="0"/>
              </a:rPr>
              <a:t>MICROSOFT CONFIDENTIAL</a:t>
            </a:r>
          </a:p>
        </p:txBody>
      </p:sp>
      <p:pic>
        <p:nvPicPr>
          <p:cNvPr id="4" name="Picture 3"/>
          <p:cNvPicPr>
            <a:picLocks noChangeAspect="1"/>
          </p:cNvPicPr>
          <p:nvPr userDrawn="1"/>
        </p:nvPicPr>
        <p:blipFill>
          <a:blip r:embed="rId1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8854" y="6388464"/>
            <a:ext cx="359833" cy="359833"/>
          </a:xfrm>
          <a:prstGeom prst="rect">
            <a:avLst/>
          </a:prstGeom>
        </p:spPr>
      </p:pic>
    </p:spTree>
    <p:extLst>
      <p:ext uri="{BB962C8B-B14F-4D97-AF65-F5344CB8AC3E}">
        <p14:creationId xmlns:p14="http://schemas.microsoft.com/office/powerpoint/2010/main" val="1053091816"/>
      </p:ext>
    </p:extLst>
  </p:cSld>
  <p:clrMap bg1="lt1" tx1="dk1" bg2="lt2" tx2="dk2" accent1="accent1" accent2="accent2" accent3="accent3" accent4="accent4" accent5="accent5" accent6="accent6" hlink="hlink" folHlink="folHlink"/>
  <p:sldLayoutIdLst>
    <p:sldLayoutId id="2147483715" r:id="rId1"/>
    <p:sldLayoutId id="2147483699" r:id="rId2"/>
    <p:sldLayoutId id="2147483709" r:id="rId3"/>
    <p:sldLayoutId id="2147483688" r:id="rId4"/>
    <p:sldLayoutId id="2147483708" r:id="rId5"/>
    <p:sldLayoutId id="2147483705" r:id="rId6"/>
    <p:sldLayoutId id="2147483697" r:id="rId7"/>
    <p:sldLayoutId id="2147483702" r:id="rId8"/>
    <p:sldLayoutId id="2147483707" r:id="rId9"/>
    <p:sldLayoutId id="2147483696" r:id="rId10"/>
    <p:sldLayoutId id="2147483693" r:id="rId11"/>
    <p:sldLayoutId id="2147483713" r:id="rId12"/>
    <p:sldLayoutId id="2147483712" r:id="rId13"/>
    <p:sldLayoutId id="2147483717" r:id="rId14"/>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A89D"/>
        </a:buClr>
        <a:buFont typeface="Arial" panose="020B0604020202020204" pitchFamily="34" charset="0"/>
        <a:buChar char="•"/>
        <a:defRPr sz="2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gn="l" defTabSz="914400" rtl="0" eaLnBrk="1" latinLnBrk="0" hangingPunct="1">
        <a:lnSpc>
          <a:spcPct val="90000"/>
        </a:lnSpc>
        <a:spcBef>
          <a:spcPts val="500"/>
        </a:spcBef>
        <a:buClr>
          <a:srgbClr val="00A89D"/>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684213" indent="-222250" algn="l" defTabSz="914400" rtl="0" eaLnBrk="1" latinLnBrk="0" hangingPunct="1">
        <a:lnSpc>
          <a:spcPct val="90000"/>
        </a:lnSpc>
        <a:spcBef>
          <a:spcPts val="500"/>
        </a:spcBef>
        <a:buClr>
          <a:srgbClr val="00A89D"/>
        </a:buClr>
        <a:buFont typeface="Arial" panose="020B0604020202020204" pitchFamily="34" charset="0"/>
        <a:buChar char="•"/>
        <a:defRPr sz="20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914400" indent="-230188" algn="l" defTabSz="914400" rtl="0" eaLnBrk="1" latinLnBrk="0" hangingPunct="1">
        <a:lnSpc>
          <a:spcPct val="90000"/>
        </a:lnSpc>
        <a:spcBef>
          <a:spcPts val="500"/>
        </a:spcBef>
        <a:buClr>
          <a:srgbClr val="00A89D"/>
        </a:buClr>
        <a:buFont typeface="Arial" panose="020B0604020202020204" pitchFamily="34" charset="0"/>
        <a:buChar char="•"/>
        <a:defRPr sz="1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1144588" indent="-230188" algn="l" defTabSz="914400" rtl="0" eaLnBrk="1" latinLnBrk="0" hangingPunct="1">
        <a:lnSpc>
          <a:spcPct val="90000"/>
        </a:lnSpc>
        <a:spcBef>
          <a:spcPts val="500"/>
        </a:spcBef>
        <a:buClr>
          <a:srgbClr val="00A89D"/>
        </a:buClr>
        <a:buFont typeface="Arial" panose="020B0604020202020204" pitchFamily="34" charset="0"/>
        <a:buChar char="•"/>
        <a:defRPr sz="1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A89D"/>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6296025"/>
            <a:ext cx="12193588" cy="561976"/>
          </a:xfrm>
          <a:prstGeom prst="rect">
            <a:avLst/>
          </a:prstGeom>
          <a:solidFill>
            <a:srgbClr val="000000">
              <a:alpha val="5098"/>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10394898" y="6511290"/>
            <a:ext cx="1434688" cy="138499"/>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lumMod val="95000"/>
                  </a:schemeClr>
                </a:solidFill>
                <a:effectLst/>
                <a:uLnTx/>
                <a:uFillTx/>
                <a:latin typeface="Segoe UI" panose="020B0502040204020203" pitchFamily="34" charset="0"/>
                <a:ea typeface="+mn-ea"/>
                <a:cs typeface="Segoe UI" panose="020B0502040204020203" pitchFamily="34" charset="0"/>
              </a:rPr>
              <a:t>MICROSOFT CONFIDENTIAL</a:t>
            </a:r>
          </a:p>
        </p:txBody>
      </p:sp>
      <p:pic>
        <p:nvPicPr>
          <p:cNvPr id="7" name="Picture 6"/>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288854" y="6388464"/>
            <a:ext cx="359833" cy="359833"/>
          </a:xfrm>
          <a:prstGeom prst="rect">
            <a:avLst/>
          </a:prstGeom>
        </p:spPr>
      </p:pic>
    </p:spTree>
    <p:extLst>
      <p:ext uri="{BB962C8B-B14F-4D97-AF65-F5344CB8AC3E}">
        <p14:creationId xmlns:p14="http://schemas.microsoft.com/office/powerpoint/2010/main" val="142268257"/>
      </p:ext>
    </p:extLst>
  </p:cSld>
  <p:clrMap bg1="lt1" tx1="dk1" bg2="lt2" tx2="dk2" accent1="accent1" accent2="accent2" accent3="accent3" accent4="accent4" accent5="accent5" accent6="accent6" hlink="hlink" folHlink="folHlink"/>
  <p:sldLayoutIdLst>
    <p:sldLayoutId id="2147483662" r:id="rId1"/>
    <p:sldLayoutId id="2147483716" r:id="rId2"/>
    <p:sldLayoutId id="2147483706" r:id="rId3"/>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5252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10394898" y="6511290"/>
            <a:ext cx="1434688" cy="138499"/>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2F2F2">
                    <a:alpha val="50000"/>
                  </a:srgbClr>
                </a:solidFill>
                <a:effectLst/>
                <a:uLnTx/>
                <a:uFillTx/>
                <a:latin typeface="Segoe UI" panose="020B0502040204020203" pitchFamily="34" charset="0"/>
                <a:ea typeface="+mn-ea"/>
                <a:cs typeface="Segoe UI" panose="020B0502040204020203" pitchFamily="34" charset="0"/>
              </a:rPr>
              <a:t>MICROSOFT CONFIDENTIAL</a:t>
            </a:r>
          </a:p>
        </p:txBody>
      </p:sp>
      <p:pic>
        <p:nvPicPr>
          <p:cNvPr id="5" name="Picture 4"/>
          <p:cNvPicPr>
            <a:picLocks noChangeAspect="1"/>
          </p:cNvPicPr>
          <p:nvPr userDrawn="1"/>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8854" y="6388464"/>
            <a:ext cx="359833" cy="359833"/>
          </a:xfrm>
          <a:prstGeom prst="rect">
            <a:avLst/>
          </a:prstGeom>
        </p:spPr>
      </p:pic>
    </p:spTree>
    <p:extLst>
      <p:ext uri="{BB962C8B-B14F-4D97-AF65-F5344CB8AC3E}">
        <p14:creationId xmlns:p14="http://schemas.microsoft.com/office/powerpoint/2010/main" val="906361316"/>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461963" indent="-231775"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684213" indent="-22225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914400" indent="-230188"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1144588" indent="-230188"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35465" y="2108200"/>
            <a:ext cx="8270435" cy="1452765"/>
          </a:xfrm>
        </p:spPr>
        <p:txBody>
          <a:bodyPr/>
          <a:lstStyle/>
          <a:p>
            <a:r>
              <a:rPr lang="en-US" dirty="0">
                <a:latin typeface="Segoe UI Slab" panose="02060504040202020204" pitchFamily="18" charset="0"/>
                <a:ea typeface="Segoe UI Slab" panose="02060504040202020204" pitchFamily="18" charset="0"/>
                <a:cs typeface="Segoe UI Slab" panose="02060504040202020204" pitchFamily="18" charset="0"/>
              </a:rPr>
              <a:t>Mobile Breaking News </a:t>
            </a:r>
            <a:br>
              <a:rPr lang="en-US" dirty="0">
                <a:latin typeface="Segoe UI Slab" panose="02060504040202020204" pitchFamily="18" charset="0"/>
                <a:ea typeface="Segoe UI Slab" panose="02060504040202020204" pitchFamily="18" charset="0"/>
                <a:cs typeface="Segoe UI Slab" panose="02060504040202020204" pitchFamily="18" charset="0"/>
              </a:rPr>
            </a:br>
            <a:r>
              <a:rPr lang="en-US" dirty="0">
                <a:latin typeface="Segoe UI Slab" panose="02060504040202020204" pitchFamily="18" charset="0"/>
                <a:ea typeface="Segoe UI Slab" panose="02060504040202020204" pitchFamily="18" charset="0"/>
                <a:cs typeface="Segoe UI Slab" panose="02060504040202020204" pitchFamily="18" charset="0"/>
              </a:rPr>
              <a:t>Focus Group Findings</a:t>
            </a:r>
          </a:p>
        </p:txBody>
      </p:sp>
      <p:sp>
        <p:nvSpPr>
          <p:cNvPr id="7" name="Subtitle 2"/>
          <p:cNvSpPr>
            <a:spLocks noGrp="1"/>
          </p:cNvSpPr>
          <p:nvPr>
            <p:ph type="subTitle" idx="1"/>
          </p:nvPr>
        </p:nvSpPr>
        <p:spPr>
          <a:xfrm>
            <a:off x="835465" y="3580015"/>
            <a:ext cx="11023160" cy="1042785"/>
          </a:xfrm>
        </p:spPr>
        <p:txBody>
          <a:bodyPr>
            <a:noAutofit/>
          </a:bodyPr>
          <a:lstStyle/>
          <a:p>
            <a:r>
              <a:rPr lang="en-US" dirty="0"/>
              <a:t>March 2017</a:t>
            </a:r>
          </a:p>
          <a:p>
            <a:r>
              <a:rPr lang="en-US" dirty="0"/>
              <a:t>Prepared by Katie Elfering</a:t>
            </a:r>
          </a:p>
        </p:txBody>
      </p:sp>
    </p:spTree>
    <p:extLst>
      <p:ext uri="{BB962C8B-B14F-4D97-AF65-F5344CB8AC3E}">
        <p14:creationId xmlns:p14="http://schemas.microsoft.com/office/powerpoint/2010/main" val="42861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sz="1800" dirty="0"/>
              <a:t>Participants liked the concept of notifications from Bing, but per their earlier responses, indicated that their interaction with the notification would be driven by interest and context. </a:t>
            </a:r>
          </a:p>
          <a:p>
            <a:r>
              <a:rPr lang="en-US" sz="1800" dirty="0"/>
              <a:t>While participants did not expect Bing to send breaking news notifications on mobile, many felt it would be a pleasant surprise, especially given Bing’s ability to aggregate news from multiple sources. </a:t>
            </a:r>
          </a:p>
          <a:p>
            <a:pPr lvl="1"/>
            <a:r>
              <a:rPr lang="en-US" sz="1200" dirty="0"/>
              <a:t>“I really like this idea!” </a:t>
            </a:r>
          </a:p>
          <a:p>
            <a:pPr lvl="1"/>
            <a:r>
              <a:rPr lang="en-US" sz="1200" dirty="0"/>
              <a:t>“This would be very useful.” </a:t>
            </a:r>
          </a:p>
          <a:p>
            <a:pPr lvl="1"/>
            <a:r>
              <a:rPr lang="en-US" sz="1200" dirty="0"/>
              <a:t>“I would like a notification from Bing because then I can see the news from lots of sources.”</a:t>
            </a:r>
          </a:p>
          <a:p>
            <a:r>
              <a:rPr lang="en-US" sz="1800" dirty="0"/>
              <a:t>Participants indicated a desire to customize the categories and topics about which they would receive Bing mobile breaking news notifications. Customizing the frequency was also a big ask. </a:t>
            </a:r>
          </a:p>
        </p:txBody>
      </p:sp>
      <p:sp>
        <p:nvSpPr>
          <p:cNvPr id="4" name="Title 3"/>
          <p:cNvSpPr>
            <a:spLocks noGrp="1"/>
          </p:cNvSpPr>
          <p:nvPr>
            <p:ph type="title"/>
          </p:nvPr>
        </p:nvSpPr>
        <p:spPr/>
        <p:txBody>
          <a:bodyPr/>
          <a:lstStyle/>
          <a:p>
            <a:r>
              <a:rPr lang="en-US" dirty="0"/>
              <a:t>Notification from Bing</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7151" y="1324707"/>
            <a:ext cx="2374156" cy="4753708"/>
          </a:xfrm>
          <a:prstGeom prst="rect">
            <a:avLst/>
          </a:prstGeom>
        </p:spPr>
      </p:pic>
    </p:spTree>
    <p:extLst>
      <p:ext uri="{BB962C8B-B14F-4D97-AF65-F5344CB8AC3E}">
        <p14:creationId xmlns:p14="http://schemas.microsoft.com/office/powerpoint/2010/main" val="159017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sz="1400" dirty="0"/>
              <a:t>In general, participants liked the overall Vertical Click-Through Experience. Specifically, they liked the aggregation and summarization of information, which they expect from Bing News. </a:t>
            </a:r>
          </a:p>
          <a:p>
            <a:pPr lvl="1"/>
            <a:r>
              <a:rPr lang="en-US" sz="1200" dirty="0"/>
              <a:t>“I like that the ‘whole story’ is on one page and I can choose what information I want to read about it and how I want to engage with it.” </a:t>
            </a:r>
          </a:p>
          <a:p>
            <a:pPr marL="230188" lvl="1" indent="0">
              <a:buNone/>
            </a:pPr>
            <a:endParaRPr lang="en-US" sz="1200" dirty="0"/>
          </a:p>
          <a:p>
            <a:r>
              <a:rPr lang="en-US" sz="1400" dirty="0"/>
              <a:t>Participants liked that the notification took them directly to the Breaking News vertical (as opposed to the general “Top Stories” page), saving time and taps. Many indicated that it would be “annoying” to tap a notification and not go directly to the story.</a:t>
            </a:r>
          </a:p>
          <a:p>
            <a:pPr marL="0" indent="0">
              <a:buNone/>
            </a:pPr>
            <a:endParaRPr lang="en-US" sz="1400" dirty="0"/>
          </a:p>
          <a:p>
            <a:r>
              <a:rPr lang="en-US" sz="1400" dirty="0"/>
              <a:t>Participants gravitated to the Rundown feature and liked this element on the page…but did not like the name. (This was especially true given that this story involved people being rundown by a car.)</a:t>
            </a:r>
          </a:p>
          <a:p>
            <a:pPr marL="0" indent="0">
              <a:buNone/>
            </a:pPr>
            <a:endParaRPr lang="en-US" sz="1400" dirty="0"/>
          </a:p>
          <a:p>
            <a:r>
              <a:rPr lang="en-US" sz="1400" dirty="0"/>
              <a:t>Participants suggested rearranging the layout to put social updates lower (as it was less of a priority) and articles/videos higher (as this news was more important to them). </a:t>
            </a:r>
          </a:p>
          <a:p>
            <a:pPr marL="0" indent="0">
              <a:buNone/>
            </a:pPr>
            <a:endParaRPr lang="en-US" sz="1400" dirty="0"/>
          </a:p>
          <a:p>
            <a:r>
              <a:rPr lang="en-US" sz="1400" dirty="0"/>
              <a:t>Participants asked for additional features to be included, like a Map, additional news articles, and a wiki/reference section. Some participants asked that a map be included under the Rundown. </a:t>
            </a:r>
          </a:p>
        </p:txBody>
      </p:sp>
      <p:sp>
        <p:nvSpPr>
          <p:cNvPr id="4" name="Title 3"/>
          <p:cNvSpPr>
            <a:spLocks noGrp="1"/>
          </p:cNvSpPr>
          <p:nvPr>
            <p:ph type="title"/>
          </p:nvPr>
        </p:nvSpPr>
        <p:spPr/>
        <p:txBody>
          <a:bodyPr/>
          <a:lstStyle/>
          <a:p>
            <a:r>
              <a:rPr lang="en-US" dirty="0"/>
              <a:t>Vertical Experience Overall</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61" y="1834660"/>
            <a:ext cx="1656933" cy="331763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6140" y="1834660"/>
            <a:ext cx="1656933" cy="331763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2046" y="1834660"/>
            <a:ext cx="1656933" cy="3317631"/>
          </a:xfrm>
          <a:prstGeom prst="rect">
            <a:avLst/>
          </a:prstGeom>
        </p:spPr>
      </p:pic>
    </p:spTree>
    <p:extLst>
      <p:ext uri="{BB962C8B-B14F-4D97-AF65-F5344CB8AC3E}">
        <p14:creationId xmlns:p14="http://schemas.microsoft.com/office/powerpoint/2010/main" val="134456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pPr marL="0" indent="0">
              <a:buNone/>
            </a:pPr>
            <a:r>
              <a:rPr lang="en-US" sz="1200" b="1" dirty="0"/>
              <a:t>RUNDOWN</a:t>
            </a:r>
          </a:p>
          <a:p>
            <a:r>
              <a:rPr lang="en-US" sz="1200" dirty="0"/>
              <a:t>Participants really liked the concept and execution of this feature, especially its placement at the top of the scroll under the first article. </a:t>
            </a:r>
          </a:p>
          <a:p>
            <a:r>
              <a:rPr lang="en-US" sz="1200" dirty="0"/>
              <a:t>However, participants did NOT like the name and didn’t feel like it was appropriate for the feature. Timeline or Timeline of Events was a much preferred title for this feature.</a:t>
            </a:r>
          </a:p>
          <a:p>
            <a:r>
              <a:rPr lang="en-US" sz="1200" dirty="0"/>
              <a:t>Participants also mentioned that having the sources under each entry was valuable, especially if they were clickable links to article and videos. This was seen as building credibility and utility. </a:t>
            </a:r>
          </a:p>
          <a:p>
            <a:endParaRPr lang="en-US" sz="1200" dirty="0"/>
          </a:p>
          <a:p>
            <a:pPr marL="0" indent="0">
              <a:buNone/>
            </a:pPr>
            <a:r>
              <a:rPr lang="en-US" sz="1200" b="1" dirty="0"/>
              <a:t>SOCIAL LIVE UPDATES</a:t>
            </a:r>
          </a:p>
          <a:p>
            <a:r>
              <a:rPr lang="en-US" sz="1200" dirty="0"/>
              <a:t>This feature was less liked by participants, who felt it was less useful and somewhat redundant (given results from the same media outlets in other parts of the experience). </a:t>
            </a:r>
          </a:p>
          <a:p>
            <a:r>
              <a:rPr lang="en-US" sz="1200" dirty="0"/>
              <a:t>Participants felt that only having Tweets included made this feature less useful and asked to have other social included (as the title suggests). </a:t>
            </a:r>
          </a:p>
          <a:p>
            <a:r>
              <a:rPr lang="en-US" sz="1200" dirty="0"/>
              <a:t>Most participants felt this feature could be lower in the scroll or be an expandable feature up to the users’ discretion.  </a:t>
            </a:r>
          </a:p>
          <a:p>
            <a:pPr marL="0" indent="0">
              <a:buNone/>
            </a:pPr>
            <a:endParaRPr lang="en-US" sz="1200" dirty="0"/>
          </a:p>
          <a:p>
            <a:pPr marL="0" indent="0">
              <a:buNone/>
            </a:pPr>
            <a:r>
              <a:rPr lang="en-US" sz="1200" b="1" dirty="0"/>
              <a:t>RELATED VIDEOS</a:t>
            </a:r>
          </a:p>
          <a:p>
            <a:r>
              <a:rPr lang="en-US" sz="1200" dirty="0"/>
              <a:t>Most participants said they wanted text-based articles before videos in the scroll, as text is faster/easier to skim on mobile than video. This was especially true for videos with no clear timestamps. </a:t>
            </a:r>
          </a:p>
          <a:p>
            <a:r>
              <a:rPr lang="en-US" sz="1200" dirty="0"/>
              <a:t>That said, participants like the option to watch videos and appreciated their inclusion in the vertical scroll. </a:t>
            </a:r>
          </a:p>
        </p:txBody>
      </p:sp>
      <p:sp>
        <p:nvSpPr>
          <p:cNvPr id="4" name="Title 3"/>
          <p:cNvSpPr>
            <a:spLocks noGrp="1"/>
          </p:cNvSpPr>
          <p:nvPr>
            <p:ph type="title"/>
          </p:nvPr>
        </p:nvSpPr>
        <p:spPr/>
        <p:txBody>
          <a:bodyPr/>
          <a:lstStyle/>
          <a:p>
            <a:r>
              <a:rPr lang="en-US" dirty="0"/>
              <a:t>Vertical Experience Key Features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61" y="1834660"/>
            <a:ext cx="1656933" cy="331763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6140" y="1834660"/>
            <a:ext cx="1656933" cy="331763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2046" y="1834660"/>
            <a:ext cx="1656933" cy="3317631"/>
          </a:xfrm>
          <a:prstGeom prst="rect">
            <a:avLst/>
          </a:prstGeom>
        </p:spPr>
      </p:pic>
    </p:spTree>
    <p:extLst>
      <p:ext uri="{BB962C8B-B14F-4D97-AF65-F5344CB8AC3E}">
        <p14:creationId xmlns:p14="http://schemas.microsoft.com/office/powerpoint/2010/main" val="85481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Answer Click-Through</a:t>
            </a:r>
          </a:p>
        </p:txBody>
      </p:sp>
    </p:spTree>
    <p:extLst>
      <p:ext uri="{BB962C8B-B14F-4D97-AF65-F5344CB8AC3E}">
        <p14:creationId xmlns:p14="http://schemas.microsoft.com/office/powerpoint/2010/main" val="2919040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dirty="0"/>
              <a:t>Participants were asked if they use their mobile device to search for breaking news that they have heard about though another form of media. </a:t>
            </a:r>
          </a:p>
          <a:p>
            <a:r>
              <a:rPr lang="en-US" dirty="0"/>
              <a:t>Most participants said they do this, at least sometimes.</a:t>
            </a:r>
          </a:p>
          <a:p>
            <a:r>
              <a:rPr lang="en-US" dirty="0"/>
              <a:t>If they don’t, it’s because they get alerts that take them directly to topic/story/breaking news, eliminating the need to search. </a:t>
            </a:r>
          </a:p>
          <a:p>
            <a:r>
              <a:rPr lang="en-US" dirty="0"/>
              <a:t>Unprompted, many participants mentioned that they would like to use voice-based search to search for news. </a:t>
            </a:r>
          </a:p>
        </p:txBody>
      </p:sp>
      <p:sp>
        <p:nvSpPr>
          <p:cNvPr id="4" name="Title 3"/>
          <p:cNvSpPr>
            <a:spLocks noGrp="1"/>
          </p:cNvSpPr>
          <p:nvPr>
            <p:ph type="title"/>
          </p:nvPr>
        </p:nvSpPr>
        <p:spPr/>
        <p:txBody>
          <a:bodyPr/>
          <a:lstStyle/>
          <a:p>
            <a:r>
              <a:rPr lang="en-US" dirty="0"/>
              <a:t>Do you search for news on mobile?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7975" y="1348154"/>
            <a:ext cx="2306825" cy="4618892"/>
          </a:xfrm>
          <a:prstGeom prst="rect">
            <a:avLst/>
          </a:prstGeom>
        </p:spPr>
      </p:pic>
    </p:spTree>
    <p:extLst>
      <p:ext uri="{BB962C8B-B14F-4D97-AF65-F5344CB8AC3E}">
        <p14:creationId xmlns:p14="http://schemas.microsoft.com/office/powerpoint/2010/main" val="2868552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sz="1600" dirty="0"/>
              <a:t>In general, participants liked the overall look and feel of the breaking news answer, with a few caveats. </a:t>
            </a:r>
          </a:p>
          <a:p>
            <a:r>
              <a:rPr lang="en-US" sz="1600" dirty="0"/>
              <a:t>As this is a news story, participants asked about easy navigation to get to the main news vertical, which was not clear in this design. </a:t>
            </a:r>
          </a:p>
          <a:p>
            <a:r>
              <a:rPr lang="en-US" sz="1600" dirty="0"/>
              <a:t>While participants liked the quantity and quality of news around this topic in this answer, they also indicated a desire to have a clearer indicator that it is “Breaking News.” </a:t>
            </a:r>
          </a:p>
          <a:p>
            <a:r>
              <a:rPr lang="en-US" sz="1600" dirty="0"/>
              <a:t>Participants did not like the header of “Making Headlines.” They were not clear on its meaning, felt it “sounds too much like celebrity gossip,” and doesn’t convey the timeliness of a breaking news event. </a:t>
            </a:r>
          </a:p>
          <a:p>
            <a:r>
              <a:rPr lang="en-US" sz="1600" dirty="0"/>
              <a:t>Most participants would click on the top article if they wanted more info on this topic/story; they didn’t really notice other navigation arrows in the answer. </a:t>
            </a:r>
          </a:p>
          <a:p>
            <a:r>
              <a:rPr lang="en-US" sz="1600" dirty="0"/>
              <a:t>In fact, most participants were unsure or unclear what the arrows next to “Rundown” and “Social updates and other details” would do, or they didn’t notice them at all. </a:t>
            </a:r>
          </a:p>
        </p:txBody>
      </p:sp>
      <p:sp>
        <p:nvSpPr>
          <p:cNvPr id="4" name="Title 3"/>
          <p:cNvSpPr>
            <a:spLocks noGrp="1"/>
          </p:cNvSpPr>
          <p:nvPr>
            <p:ph type="title"/>
          </p:nvPr>
        </p:nvSpPr>
        <p:spPr/>
        <p:txBody>
          <a:bodyPr/>
          <a:lstStyle/>
          <a:p>
            <a:r>
              <a:rPr lang="en-US" dirty="0"/>
              <a:t>Answer Click-Through Overall</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3228" y="961291"/>
            <a:ext cx="1429508" cy="5527431"/>
          </a:xfrm>
          <a:prstGeom prst="rect">
            <a:avLst/>
          </a:prstGeom>
        </p:spPr>
      </p:pic>
    </p:spTree>
    <p:extLst>
      <p:ext uri="{BB962C8B-B14F-4D97-AF65-F5344CB8AC3E}">
        <p14:creationId xmlns:p14="http://schemas.microsoft.com/office/powerpoint/2010/main" val="1294155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sz="1800" dirty="0"/>
              <a:t>Despite not noticing or understanding the arrows by Rundown/Social, participants liked the expanded answer. It was not what most were expecting when clicking on those arrows, but many were pleasantly surprised by the results.</a:t>
            </a:r>
          </a:p>
          <a:p>
            <a:pPr lvl="1"/>
            <a:r>
              <a:rPr lang="en-US" sz="1600" dirty="0"/>
              <a:t>Participants expected to see more articles/search results when clicking on those arrows. </a:t>
            </a:r>
          </a:p>
          <a:p>
            <a:pPr marL="230188" lvl="1" indent="0">
              <a:buNone/>
            </a:pPr>
            <a:endParaRPr lang="en-US" sz="1600" dirty="0"/>
          </a:p>
          <a:p>
            <a:r>
              <a:rPr lang="en-US" sz="1800" dirty="0"/>
              <a:t>Navigation through the answer was a challenge for many participants, who felt that arrows were not clear or noticeable, and that expectations for what they’d get were not clear. </a:t>
            </a:r>
          </a:p>
          <a:p>
            <a:r>
              <a:rPr lang="en-US" sz="1800" dirty="0"/>
              <a:t>In fact, many participants indicated that they would prefer the expanded answer as their initial search result, instead of having to navigate through it to expand features. </a:t>
            </a:r>
          </a:p>
        </p:txBody>
      </p:sp>
      <p:sp>
        <p:nvSpPr>
          <p:cNvPr id="4" name="Title 3"/>
          <p:cNvSpPr>
            <a:spLocks noGrp="1"/>
          </p:cNvSpPr>
          <p:nvPr>
            <p:ph type="title"/>
          </p:nvPr>
        </p:nvSpPr>
        <p:spPr/>
        <p:txBody>
          <a:bodyPr/>
          <a:lstStyle/>
          <a:p>
            <a:r>
              <a:rPr lang="en-US" dirty="0"/>
              <a:t>Answer Click-Through Navigation</a:t>
            </a:r>
          </a:p>
        </p:txBody>
      </p:sp>
      <p:pic>
        <p:nvPicPr>
          <p:cNvPr id="7" name="Picture 6"/>
          <p:cNvPicPr>
            <a:picLocks noChangeAspect="1"/>
          </p:cNvPicPr>
          <p:nvPr/>
        </p:nvPicPr>
        <p:blipFill>
          <a:blip r:embed="rId2"/>
          <a:stretch>
            <a:fillRect/>
          </a:stretch>
        </p:blipFill>
        <p:spPr>
          <a:xfrm>
            <a:off x="135086" y="1101969"/>
            <a:ext cx="1807544" cy="4820118"/>
          </a:xfrm>
          <a:prstGeom prst="rect">
            <a:avLst/>
          </a:prstGeom>
        </p:spPr>
      </p:pic>
      <p:pic>
        <p:nvPicPr>
          <p:cNvPr id="8" name="Picture 7"/>
          <p:cNvPicPr>
            <a:picLocks noChangeAspect="1"/>
          </p:cNvPicPr>
          <p:nvPr/>
        </p:nvPicPr>
        <p:blipFill>
          <a:blip r:embed="rId3"/>
          <a:stretch>
            <a:fillRect/>
          </a:stretch>
        </p:blipFill>
        <p:spPr>
          <a:xfrm>
            <a:off x="2091972" y="1101969"/>
            <a:ext cx="1801553" cy="4829059"/>
          </a:xfrm>
          <a:prstGeom prst="rect">
            <a:avLst/>
          </a:prstGeom>
        </p:spPr>
      </p:pic>
      <p:pic>
        <p:nvPicPr>
          <p:cNvPr id="9" name="Picture 8"/>
          <p:cNvPicPr>
            <a:picLocks noChangeAspect="1"/>
          </p:cNvPicPr>
          <p:nvPr/>
        </p:nvPicPr>
        <p:blipFill>
          <a:blip r:embed="rId4"/>
          <a:stretch>
            <a:fillRect/>
          </a:stretch>
        </p:blipFill>
        <p:spPr>
          <a:xfrm>
            <a:off x="4097273" y="1025236"/>
            <a:ext cx="1800840" cy="4842093"/>
          </a:xfrm>
          <a:prstGeom prst="rect">
            <a:avLst/>
          </a:prstGeom>
        </p:spPr>
      </p:pic>
    </p:spTree>
    <p:extLst>
      <p:ext uri="{BB962C8B-B14F-4D97-AF65-F5344CB8AC3E}">
        <p14:creationId xmlns:p14="http://schemas.microsoft.com/office/powerpoint/2010/main" val="4143023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dirty="0"/>
              <a:t>Participants generally liked the map feature, although about half expressed concern about the size of the feature on a small screen (i.e. taking up too much real estate, hard to read/engage on a small screen, etc.).</a:t>
            </a:r>
          </a:p>
          <a:p>
            <a:r>
              <a:rPr lang="en-US" dirty="0"/>
              <a:t>Only a few participants did not find the map valuable. </a:t>
            </a:r>
          </a:p>
          <a:p>
            <a:r>
              <a:rPr lang="en-US" dirty="0"/>
              <a:t>Participants felt that the placement of the map was fine, although some felt it should be in the Rundown and others felt it could be lower in the scroll. </a:t>
            </a:r>
          </a:p>
        </p:txBody>
      </p:sp>
      <p:sp>
        <p:nvSpPr>
          <p:cNvPr id="4" name="Title 3"/>
          <p:cNvSpPr>
            <a:spLocks noGrp="1"/>
          </p:cNvSpPr>
          <p:nvPr>
            <p:ph type="title"/>
          </p:nvPr>
        </p:nvSpPr>
        <p:spPr/>
        <p:txBody>
          <a:bodyPr/>
          <a:lstStyle/>
          <a:p>
            <a:r>
              <a:rPr lang="en-US" dirty="0"/>
              <a:t>Answer Click-Through Specific Features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268" y="978876"/>
            <a:ext cx="2532238" cy="507023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0065" y="978876"/>
            <a:ext cx="2532238" cy="5070231"/>
          </a:xfrm>
          <a:prstGeom prst="rect">
            <a:avLst/>
          </a:prstGeom>
        </p:spPr>
      </p:pic>
    </p:spTree>
    <p:extLst>
      <p:ext uri="{BB962C8B-B14F-4D97-AF65-F5344CB8AC3E}">
        <p14:creationId xmlns:p14="http://schemas.microsoft.com/office/powerpoint/2010/main" val="301366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dirty="0"/>
              <a:t>Participants overwhelmingly expected that clicking on the top article would open the article, and expressed great frustration that it would instead take them to the News Vertical.</a:t>
            </a:r>
          </a:p>
          <a:p>
            <a:pPr marL="0" indent="0">
              <a:buNone/>
            </a:pPr>
            <a:endParaRPr lang="en-US" dirty="0"/>
          </a:p>
          <a:p>
            <a:r>
              <a:rPr lang="en-US" dirty="0"/>
              <a:t>In fact, this was the most frustrating/annoying feature of the entire focus group for most participants, who indicated that this would most likely cause them to end their mobile session. </a:t>
            </a:r>
          </a:p>
          <a:p>
            <a:pPr marL="0" indent="0">
              <a:buNone/>
            </a:pPr>
            <a:endParaRPr lang="en-US" dirty="0"/>
          </a:p>
          <a:p>
            <a:endParaRPr lang="en-US" dirty="0"/>
          </a:p>
        </p:txBody>
      </p:sp>
      <p:sp>
        <p:nvSpPr>
          <p:cNvPr id="4" name="Title 3"/>
          <p:cNvSpPr>
            <a:spLocks noGrp="1"/>
          </p:cNvSpPr>
          <p:nvPr>
            <p:ph type="title"/>
          </p:nvPr>
        </p:nvSpPr>
        <p:spPr/>
        <p:txBody>
          <a:bodyPr/>
          <a:lstStyle/>
          <a:p>
            <a:r>
              <a:rPr lang="en-US" dirty="0"/>
              <a:t>Answer Click-Through Article Expectations</a:t>
            </a:r>
          </a:p>
        </p:txBody>
      </p:sp>
      <p:pic>
        <p:nvPicPr>
          <p:cNvPr id="6" name="Picture 5"/>
          <p:cNvPicPr>
            <a:picLocks noChangeAspect="1"/>
          </p:cNvPicPr>
          <p:nvPr/>
        </p:nvPicPr>
        <p:blipFill>
          <a:blip r:embed="rId2"/>
          <a:stretch>
            <a:fillRect/>
          </a:stretch>
        </p:blipFill>
        <p:spPr>
          <a:xfrm>
            <a:off x="417573" y="1137137"/>
            <a:ext cx="1814454" cy="483854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0587" y="1137137"/>
            <a:ext cx="1387422" cy="5364695"/>
          </a:xfrm>
          <a:prstGeom prst="rect">
            <a:avLst/>
          </a:prstGeom>
        </p:spPr>
      </p:pic>
    </p:spTree>
    <p:extLst>
      <p:ext uri="{BB962C8B-B14F-4D97-AF65-F5344CB8AC3E}">
        <p14:creationId xmlns:p14="http://schemas.microsoft.com/office/powerpoint/2010/main" val="364527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dirty="0"/>
              <a:t>Participants were confused by the “In-Depth Coverage” section, as they assumed all content would be “in-depth” and didn’t understand how this was different. It felt redundant. </a:t>
            </a:r>
          </a:p>
          <a:p>
            <a:pPr marL="0" indent="0">
              <a:buNone/>
            </a:pPr>
            <a:endParaRPr lang="en-US" dirty="0"/>
          </a:p>
          <a:p>
            <a:r>
              <a:rPr lang="en-US" dirty="0"/>
              <a:t>Some participants felt that this feature would make more sense under the Rundown (instead of in the news vertical), as it would expand on the short summary points in that timeline. </a:t>
            </a:r>
          </a:p>
          <a:p>
            <a:endParaRPr lang="en-US" dirty="0"/>
          </a:p>
        </p:txBody>
      </p:sp>
      <p:sp>
        <p:nvSpPr>
          <p:cNvPr id="4" name="Title 3"/>
          <p:cNvSpPr>
            <a:spLocks noGrp="1"/>
          </p:cNvSpPr>
          <p:nvPr>
            <p:ph type="title"/>
          </p:nvPr>
        </p:nvSpPr>
        <p:spPr/>
        <p:txBody>
          <a:bodyPr/>
          <a:lstStyle/>
          <a:p>
            <a:r>
              <a:rPr lang="en-US" dirty="0"/>
              <a:t>Answer Click-Through Overall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2014" y="1122484"/>
            <a:ext cx="2473689" cy="4953000"/>
          </a:xfrm>
          <a:prstGeom prst="rect">
            <a:avLst/>
          </a:prstGeom>
        </p:spPr>
      </p:pic>
    </p:spTree>
    <p:extLst>
      <p:ext uri="{BB962C8B-B14F-4D97-AF65-F5344CB8AC3E}">
        <p14:creationId xmlns:p14="http://schemas.microsoft.com/office/powerpoint/2010/main" val="1678217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Methodology</a:t>
            </a:r>
          </a:p>
        </p:txBody>
      </p:sp>
    </p:spTree>
    <p:extLst>
      <p:ext uri="{BB962C8B-B14F-4D97-AF65-F5344CB8AC3E}">
        <p14:creationId xmlns:p14="http://schemas.microsoft.com/office/powerpoint/2010/main" val="1626510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0013" y="86570"/>
            <a:ext cx="1248442" cy="2499721"/>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069" y="86570"/>
            <a:ext cx="1248442" cy="249972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3041" y="86570"/>
            <a:ext cx="1248442" cy="2499721"/>
          </a:xfrm>
          <a:prstGeom prst="rect">
            <a:avLst/>
          </a:prstGeom>
        </p:spPr>
      </p:pic>
      <p:cxnSp>
        <p:nvCxnSpPr>
          <p:cNvPr id="6" name="Straight Connector 5"/>
          <p:cNvCxnSpPr/>
          <p:nvPr/>
        </p:nvCxnSpPr>
        <p:spPr>
          <a:xfrm>
            <a:off x="6087979" y="0"/>
            <a:ext cx="60158"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59338" y="2794886"/>
            <a:ext cx="2676610" cy="307777"/>
          </a:xfrm>
          <a:prstGeom prst="rect">
            <a:avLst/>
          </a:prstGeom>
          <a:noFill/>
          <a:ln>
            <a:solidFill>
              <a:schemeClr val="accent1"/>
            </a:solidFill>
          </a:ln>
        </p:spPr>
        <p:txBody>
          <a:bodyPr wrap="square" rtlCol="0">
            <a:spAutoFit/>
          </a:bodyPr>
          <a:lstStyle/>
          <a:p>
            <a:pPr algn="ctr"/>
            <a:r>
              <a:rPr lang="en-US" sz="1400" dirty="0">
                <a:latin typeface="Segoe UI" panose="020B0502040204020203" pitchFamily="34" charset="0"/>
                <a:cs typeface="Segoe UI" panose="020B0502040204020203" pitchFamily="34" charset="0"/>
              </a:rPr>
              <a:t>Vertical Click-Through</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5492" y="86570"/>
            <a:ext cx="1248442" cy="249972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22464" y="86570"/>
            <a:ext cx="1248442" cy="2499721"/>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7541" y="86570"/>
            <a:ext cx="1244737" cy="2492303"/>
          </a:xfrm>
          <a:prstGeom prst="rect">
            <a:avLst/>
          </a:prstGeom>
        </p:spPr>
      </p:pic>
      <p:sp>
        <p:nvSpPr>
          <p:cNvPr id="11" name="TextBox 10"/>
          <p:cNvSpPr txBox="1"/>
          <p:nvPr/>
        </p:nvSpPr>
        <p:spPr>
          <a:xfrm>
            <a:off x="7878761" y="2794886"/>
            <a:ext cx="2676610" cy="307777"/>
          </a:xfrm>
          <a:prstGeom prst="rect">
            <a:avLst/>
          </a:prstGeom>
          <a:noFill/>
          <a:ln>
            <a:solidFill>
              <a:schemeClr val="accent1"/>
            </a:solidFill>
          </a:ln>
        </p:spPr>
        <p:txBody>
          <a:bodyPr wrap="square" rtlCol="0">
            <a:spAutoFit/>
          </a:bodyPr>
          <a:lstStyle/>
          <a:p>
            <a:pPr algn="ctr"/>
            <a:r>
              <a:rPr lang="en-US" sz="1400" dirty="0">
                <a:latin typeface="Segoe UI" panose="020B0502040204020203" pitchFamily="34" charset="0"/>
                <a:cs typeface="Segoe UI" panose="020B0502040204020203" pitchFamily="34" charset="0"/>
              </a:rPr>
              <a:t>Answer Click-Through</a:t>
            </a:r>
          </a:p>
        </p:txBody>
      </p:sp>
      <p:sp>
        <p:nvSpPr>
          <p:cNvPr id="5" name="TextBox 4"/>
          <p:cNvSpPr txBox="1"/>
          <p:nvPr/>
        </p:nvSpPr>
        <p:spPr>
          <a:xfrm>
            <a:off x="721740" y="3477417"/>
            <a:ext cx="10732477" cy="3139321"/>
          </a:xfrm>
          <a:prstGeom prst="rect">
            <a:avLst/>
          </a:prstGeom>
          <a:noFill/>
          <a:ln>
            <a:solidFill>
              <a:schemeClr val="accent1"/>
            </a:solidFill>
          </a:ln>
        </p:spPr>
        <p:txBody>
          <a:bodyPr wrap="square" rtlCol="0">
            <a:spAutoFit/>
          </a:bodyPr>
          <a:lstStyle/>
          <a:p>
            <a:r>
              <a:rPr lang="en-US" dirty="0"/>
              <a:t>Participants were almost evenly split on their preference for the Vertical or the Answer click-through. The Vertical option was slightly preferred, but most participants cited specific elements of each option that they liked instead of one or the other. </a:t>
            </a:r>
          </a:p>
          <a:p>
            <a:endParaRPr lang="en-US" dirty="0"/>
          </a:p>
          <a:p>
            <a:r>
              <a:rPr lang="en-US" dirty="0"/>
              <a:t>In the Vertical Click-Through, participants liked the notifications going directly to the news/event vertical and the ability to tap into other news topics. They also liked the Rundown feature and the overall simplicity of the design. </a:t>
            </a:r>
          </a:p>
          <a:p>
            <a:endParaRPr lang="en-US" dirty="0"/>
          </a:p>
          <a:p>
            <a:r>
              <a:rPr lang="en-US" dirty="0"/>
              <a:t>However, if they were searching for breaking news, the Answer Click-Through was preferred, with minor tweaks to layout/organization and easier access to both related articles and the news vertical to see other news</a:t>
            </a:r>
          </a:p>
        </p:txBody>
      </p:sp>
    </p:spTree>
    <p:extLst>
      <p:ext uri="{BB962C8B-B14F-4D97-AF65-F5344CB8AC3E}">
        <p14:creationId xmlns:p14="http://schemas.microsoft.com/office/powerpoint/2010/main" val="389935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Features</a:t>
            </a:r>
          </a:p>
        </p:txBody>
      </p:sp>
    </p:spTree>
    <p:extLst>
      <p:ext uri="{BB962C8B-B14F-4D97-AF65-F5344CB8AC3E}">
        <p14:creationId xmlns:p14="http://schemas.microsoft.com/office/powerpoint/2010/main" val="900326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96000" y="1025236"/>
            <a:ext cx="5167181" cy="5264728"/>
          </a:xfrm>
        </p:spPr>
        <p:txBody>
          <a:bodyPr/>
          <a:lstStyle/>
          <a:p>
            <a:r>
              <a:rPr lang="en-US" sz="2000" dirty="0"/>
              <a:t>Participants were unanimous: the rundown has to be scrollable and clickable. </a:t>
            </a:r>
          </a:p>
          <a:p>
            <a:endParaRPr lang="en-US" sz="2000" dirty="0"/>
          </a:p>
          <a:p>
            <a:r>
              <a:rPr lang="en-US" sz="2000" dirty="0"/>
              <a:t>The more dynamic, the better– but participants were clear that it wouldn’t make sense to include as a feature if it wasn’t dynamic. Scrolling, real-time updates, clickable links– the more they could engage with it, the more they liked it. </a:t>
            </a:r>
          </a:p>
          <a:p>
            <a:endParaRPr lang="en-US" sz="2000" dirty="0"/>
          </a:p>
          <a:p>
            <a:r>
              <a:rPr lang="en-US" sz="2000" dirty="0"/>
              <a:t>That said, they still didn’t like the name and would like to see that changed to Timeline or Timeline of Events. </a:t>
            </a:r>
          </a:p>
        </p:txBody>
      </p:sp>
      <p:sp>
        <p:nvSpPr>
          <p:cNvPr id="3" name="Title 2"/>
          <p:cNvSpPr>
            <a:spLocks noGrp="1"/>
          </p:cNvSpPr>
          <p:nvPr>
            <p:ph type="title"/>
          </p:nvPr>
        </p:nvSpPr>
        <p:spPr/>
        <p:txBody>
          <a:bodyPr/>
          <a:lstStyle/>
          <a:p>
            <a:r>
              <a:rPr lang="en-US" dirty="0"/>
              <a:t>Rundown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5608" y="1219733"/>
            <a:ext cx="2532238" cy="5070231"/>
          </a:xfrm>
          <a:prstGeom prst="rect">
            <a:avLst/>
          </a:prstGeom>
        </p:spPr>
      </p:pic>
    </p:spTree>
    <p:extLst>
      <p:ext uri="{BB962C8B-B14F-4D97-AF65-F5344CB8AC3E}">
        <p14:creationId xmlns:p14="http://schemas.microsoft.com/office/powerpoint/2010/main" val="3903933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96000" y="1025236"/>
            <a:ext cx="5167181" cy="5264728"/>
          </a:xfrm>
        </p:spPr>
        <p:txBody>
          <a:bodyPr/>
          <a:lstStyle/>
          <a:p>
            <a:r>
              <a:rPr lang="en-US" sz="1800" dirty="0"/>
              <a:t>Participants were less enthusiastic about this feature, compared to the Rundown. </a:t>
            </a:r>
          </a:p>
          <a:p>
            <a:r>
              <a:rPr lang="en-US" sz="1800" dirty="0"/>
              <a:t>Specifically, participants felt that the title “Social Live Updates” didn’t work; it felt redundant to some and, if it wasn’t updated in real-time, misleading. </a:t>
            </a:r>
          </a:p>
          <a:p>
            <a:r>
              <a:rPr lang="en-US" sz="1800" dirty="0"/>
              <a:t>Participants were also confused about why it was called “social” when only Twitter was included. </a:t>
            </a:r>
          </a:p>
          <a:p>
            <a:r>
              <a:rPr lang="en-US" sz="1800" dirty="0"/>
              <a:t>Beyond the title, participants felt that the content was likely redundant with the other features/search results, as many were sources they found in other aspects of the Bing Breaking News experience. </a:t>
            </a:r>
          </a:p>
          <a:p>
            <a:r>
              <a:rPr lang="en-US" sz="1800" dirty="0"/>
              <a:t>A few participants who were Twitter users mentioned that they’d likely just go to Twitter for this content, where they have more customized feeds already. </a:t>
            </a:r>
          </a:p>
        </p:txBody>
      </p:sp>
      <p:sp>
        <p:nvSpPr>
          <p:cNvPr id="3" name="Title 2"/>
          <p:cNvSpPr>
            <a:spLocks noGrp="1"/>
          </p:cNvSpPr>
          <p:nvPr>
            <p:ph type="title"/>
          </p:nvPr>
        </p:nvSpPr>
        <p:spPr/>
        <p:txBody>
          <a:bodyPr/>
          <a:lstStyle/>
          <a:p>
            <a:r>
              <a:rPr lang="en-US" dirty="0"/>
              <a:t>Social Live Updates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6420" y="1090246"/>
            <a:ext cx="2637626" cy="5281246"/>
          </a:xfrm>
          <a:prstGeom prst="rect">
            <a:avLst/>
          </a:prstGeom>
        </p:spPr>
      </p:pic>
    </p:spTree>
    <p:extLst>
      <p:ext uri="{BB962C8B-B14F-4D97-AF65-F5344CB8AC3E}">
        <p14:creationId xmlns:p14="http://schemas.microsoft.com/office/powerpoint/2010/main" val="93674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Feedback</a:t>
            </a:r>
          </a:p>
        </p:txBody>
      </p:sp>
    </p:spTree>
    <p:extLst>
      <p:ext uri="{BB962C8B-B14F-4D97-AF65-F5344CB8AC3E}">
        <p14:creationId xmlns:p14="http://schemas.microsoft.com/office/powerpoint/2010/main" val="1293805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Participants were asked to share any additional feedback about the overall mobile breaking news experience on the Bing app. Their ideas include:</a:t>
            </a:r>
          </a:p>
          <a:p>
            <a:pPr lvl="1"/>
            <a:r>
              <a:rPr lang="en-US" dirty="0"/>
              <a:t>More global/language options in the results</a:t>
            </a:r>
          </a:p>
          <a:p>
            <a:pPr lvl="1"/>
            <a:r>
              <a:rPr lang="en-US" dirty="0"/>
              <a:t>More results with links as opposed to just text</a:t>
            </a:r>
          </a:p>
          <a:p>
            <a:pPr lvl="1"/>
            <a:r>
              <a:rPr lang="en-US" dirty="0"/>
              <a:t>Hashtags/trending topics within the social updates to show users what is getting the most likes/shares as events unfold</a:t>
            </a:r>
          </a:p>
          <a:p>
            <a:pPr lvl="1"/>
            <a:r>
              <a:rPr lang="en-US" dirty="0"/>
              <a:t>Cortana integration</a:t>
            </a:r>
          </a:p>
          <a:p>
            <a:pPr lvl="1"/>
            <a:r>
              <a:rPr lang="en-US" dirty="0"/>
              <a:t>Cross-device integration– ability hop from mobile to PC</a:t>
            </a:r>
          </a:p>
          <a:p>
            <a:pPr lvl="1"/>
            <a:r>
              <a:rPr lang="en-US" dirty="0"/>
              <a:t>Keeping the screen size (small) in mind and not cramming too much on there; minimizing the scrolling</a:t>
            </a:r>
          </a:p>
          <a:p>
            <a:pPr lvl="1"/>
            <a:r>
              <a:rPr lang="en-US" dirty="0"/>
              <a:t>Incorporate “Read Later” or “Save for Later” icons for things people want to come back to</a:t>
            </a:r>
          </a:p>
        </p:txBody>
      </p:sp>
      <p:sp>
        <p:nvSpPr>
          <p:cNvPr id="4" name="Title 3"/>
          <p:cNvSpPr>
            <a:spLocks noGrp="1"/>
          </p:cNvSpPr>
          <p:nvPr>
            <p:ph type="title"/>
          </p:nvPr>
        </p:nvSpPr>
        <p:spPr/>
        <p:txBody>
          <a:bodyPr/>
          <a:lstStyle/>
          <a:p>
            <a:r>
              <a:rPr lang="en-US" dirty="0"/>
              <a:t>Additional Feedback</a:t>
            </a:r>
          </a:p>
        </p:txBody>
      </p:sp>
    </p:spTree>
    <p:extLst>
      <p:ext uri="{BB962C8B-B14F-4D97-AF65-F5344CB8AC3E}">
        <p14:creationId xmlns:p14="http://schemas.microsoft.com/office/powerpoint/2010/main" val="326165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4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Participants were recruited from the Bing Insiders group. Participants were Bing Insiders who use a mobile device to consume news on a regular basis. </a:t>
            </a:r>
          </a:p>
          <a:p>
            <a:pPr marL="0" indent="0">
              <a:buNone/>
            </a:pPr>
            <a:endParaRPr lang="en-US" dirty="0"/>
          </a:p>
          <a:p>
            <a:r>
              <a:rPr lang="en-US" dirty="0"/>
              <a:t>Two focus group session were conducted, each lasting 45-minutes. </a:t>
            </a:r>
          </a:p>
          <a:p>
            <a:pPr marL="0" indent="0">
              <a:buNone/>
            </a:pPr>
            <a:endParaRPr lang="en-US" dirty="0"/>
          </a:p>
          <a:p>
            <a:r>
              <a:rPr lang="en-US" dirty="0"/>
              <a:t>Sixteen total participants shared their feedback in these sessions, which included behavioral questions about mobile breaking news as well as a design walkthrough of the various experiences and features. </a:t>
            </a:r>
          </a:p>
        </p:txBody>
      </p:sp>
      <p:sp>
        <p:nvSpPr>
          <p:cNvPr id="4" name="Title 3"/>
          <p:cNvSpPr>
            <a:spLocks noGrp="1"/>
          </p:cNvSpPr>
          <p:nvPr>
            <p:ph type="title"/>
          </p:nvPr>
        </p:nvSpPr>
        <p:spPr/>
        <p:txBody>
          <a:bodyPr/>
          <a:lstStyle/>
          <a:p>
            <a:r>
              <a:rPr lang="en-US" dirty="0"/>
              <a:t>Research Methodology</a:t>
            </a:r>
          </a:p>
        </p:txBody>
      </p:sp>
    </p:spTree>
    <p:extLst>
      <p:ext uri="{BB962C8B-B14F-4D97-AF65-F5344CB8AC3E}">
        <p14:creationId xmlns:p14="http://schemas.microsoft.com/office/powerpoint/2010/main" val="329719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800" dirty="0">
                <a:latin typeface="+mj-lt"/>
                <a:ea typeface="+mn-ea"/>
                <a:cs typeface="Segoe UI Light" panose="020B0502040204020203" pitchFamily="34" charset="0"/>
              </a:rPr>
              <a:t>Key Findings</a:t>
            </a:r>
          </a:p>
        </p:txBody>
      </p:sp>
      <p:sp>
        <p:nvSpPr>
          <p:cNvPr id="2" name="Text Placeholder 1"/>
          <p:cNvSpPr>
            <a:spLocks noGrp="1"/>
          </p:cNvSpPr>
          <p:nvPr>
            <p:ph type="body" sz="quarter" idx="11"/>
          </p:nvPr>
        </p:nvSpPr>
        <p:spPr/>
        <p:txBody>
          <a:bodyPr numCol="1"/>
          <a:lstStyle/>
          <a:p>
            <a:r>
              <a:rPr lang="en-US" dirty="0"/>
              <a:t>In general, participants liked the overall idea of the mobile breaking news experience from Bing, although they had mixed feelings on some of the feature execution. </a:t>
            </a:r>
          </a:p>
          <a:p>
            <a:r>
              <a:rPr lang="en-US" dirty="0"/>
              <a:t>Participants preferred options that let them get to the content as quickly as possible, whether that was an aggregated vertical page or answer, or to an article they wanted to read. Minimizing taps and getting right to the information were the most desired outcomes. </a:t>
            </a:r>
          </a:p>
          <a:p>
            <a:r>
              <a:rPr lang="en-US" dirty="0"/>
              <a:t>Participants appreciated the aggregation that Bing provided, especially the Rundown. </a:t>
            </a:r>
          </a:p>
          <a:p>
            <a:r>
              <a:rPr lang="en-US" dirty="0"/>
              <a:t>Participants also preferred experiences that provided a variety of content types (articles, videos, etc.) that let them choose the best way to get information given their current context. </a:t>
            </a:r>
          </a:p>
          <a:p>
            <a:endParaRPr lang="en-US" dirty="0"/>
          </a:p>
        </p:txBody>
      </p:sp>
    </p:spTree>
    <p:extLst>
      <p:ext uri="{BB962C8B-B14F-4D97-AF65-F5344CB8AC3E}">
        <p14:creationId xmlns:p14="http://schemas.microsoft.com/office/powerpoint/2010/main" val="2938943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2000" dirty="0"/>
              <a:t>All of our participants use their mobile device to consume news content. </a:t>
            </a:r>
          </a:p>
          <a:p>
            <a:r>
              <a:rPr lang="en-US" sz="2000" dirty="0"/>
              <a:t>The majority consume mobile news on a smartphone; only a few use a tablet for mobile news consumption. </a:t>
            </a:r>
          </a:p>
          <a:p>
            <a:r>
              <a:rPr lang="en-US" sz="2000" dirty="0"/>
              <a:t>Many participants use Bing on their mobile device to follow news already, which is expected as they are Bing Insiders. Other key apps/sources for mobile news include: Facebook, CNN, Buzzfeed, Flipboard, Google app, Yahoo, Washington Post app, and email. </a:t>
            </a:r>
          </a:p>
          <a:p>
            <a:r>
              <a:rPr lang="en-US" sz="2000" dirty="0"/>
              <a:t>Participants split their mobile news consumption time between apps and mobile browser. </a:t>
            </a:r>
          </a:p>
          <a:p>
            <a:r>
              <a:rPr lang="en-US" sz="2000" dirty="0"/>
              <a:t>Most participants already receive mobile breaking news notifications, most often from the apps mentioned above. </a:t>
            </a:r>
          </a:p>
          <a:p>
            <a:pPr lvl="1"/>
            <a:r>
              <a:rPr lang="en-US" sz="1400" dirty="0"/>
              <a:t>Those that don’t currently receive mobile breaking news notifications choose said they were receiving too many notifications and that the notifications were not all “breaking news.” They expressed a desire to be able to customize the topics for which they would get these alerts. </a:t>
            </a:r>
          </a:p>
          <a:p>
            <a:pPr lvl="1"/>
            <a:r>
              <a:rPr lang="en-US" sz="1400" dirty="0"/>
              <a:t>Some participants also mentioned using home screen controls as opposed to notifications as a means of getting breaking news alerts. </a:t>
            </a:r>
          </a:p>
          <a:p>
            <a:r>
              <a:rPr lang="en-US" sz="2000" dirty="0"/>
              <a:t>After receiving a mobile breaking news notification, most participants indicated that they read the notification to determine if it was worth engaging. If it met their interests or was contextually relevant, they might tap on it; if not, they wouldn’t. Their behavior was heavily based on context, location, and interest in the topic.  </a:t>
            </a:r>
          </a:p>
        </p:txBody>
      </p:sp>
      <p:sp>
        <p:nvSpPr>
          <p:cNvPr id="4" name="Title 3"/>
          <p:cNvSpPr>
            <a:spLocks noGrp="1"/>
          </p:cNvSpPr>
          <p:nvPr>
            <p:ph type="title"/>
          </p:nvPr>
        </p:nvSpPr>
        <p:spPr/>
        <p:txBody>
          <a:bodyPr/>
          <a:lstStyle/>
          <a:p>
            <a:r>
              <a:rPr lang="en-US" dirty="0"/>
              <a:t>Mobile News Behaviors</a:t>
            </a:r>
          </a:p>
        </p:txBody>
      </p:sp>
    </p:spTree>
    <p:extLst>
      <p:ext uri="{BB962C8B-B14F-4D97-AF65-F5344CB8AC3E}">
        <p14:creationId xmlns:p14="http://schemas.microsoft.com/office/powerpoint/2010/main" val="1835247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Vertical Click-Through</a:t>
            </a:r>
          </a:p>
        </p:txBody>
      </p:sp>
    </p:spTree>
    <p:extLst>
      <p:ext uri="{BB962C8B-B14F-4D97-AF65-F5344CB8AC3E}">
        <p14:creationId xmlns:p14="http://schemas.microsoft.com/office/powerpoint/2010/main" val="3474880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sz="2000" dirty="0"/>
              <a:t>Participants were asked if it was clear that the Nice Attack story was breaking news. </a:t>
            </a:r>
          </a:p>
          <a:p>
            <a:r>
              <a:rPr lang="en-US" sz="2000" dirty="0"/>
              <a:t>It was not clear to the majority of participants that this was breaking news. Most assumed it was just another news story. </a:t>
            </a:r>
          </a:p>
          <a:p>
            <a:r>
              <a:rPr lang="en-US" sz="2000" dirty="0"/>
              <a:t>Participants asked for a header or label that indicated “breaking news” to show the timeliness of the story. </a:t>
            </a:r>
          </a:p>
          <a:p>
            <a:r>
              <a:rPr lang="en-US" sz="2000" dirty="0"/>
              <a:t>Most participants didn’t notice the “Nice Attack” header next to “Top Stories,” and instead indicated that they would click on the image or article title to get more information about this event. </a:t>
            </a:r>
          </a:p>
          <a:p>
            <a:endParaRPr lang="en-US" sz="2000" dirty="0"/>
          </a:p>
        </p:txBody>
      </p:sp>
      <p:sp>
        <p:nvSpPr>
          <p:cNvPr id="4" name="Title 3"/>
          <p:cNvSpPr>
            <a:spLocks noGrp="1"/>
          </p:cNvSpPr>
          <p:nvPr>
            <p:ph type="title"/>
          </p:nvPr>
        </p:nvSpPr>
        <p:spPr/>
        <p:txBody>
          <a:bodyPr/>
          <a:lstStyle/>
          <a:p>
            <a:r>
              <a:rPr lang="en-US" dirty="0"/>
              <a:t>Is it clear that this is a breaking news story?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1525" y="1301261"/>
            <a:ext cx="2373890" cy="4753175"/>
          </a:xfrm>
          <a:prstGeom prst="rect">
            <a:avLst/>
          </a:prstGeom>
        </p:spPr>
      </p:pic>
    </p:spTree>
    <p:extLst>
      <p:ext uri="{BB962C8B-B14F-4D97-AF65-F5344CB8AC3E}">
        <p14:creationId xmlns:p14="http://schemas.microsoft.com/office/powerpoint/2010/main" val="2597380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sz="1800" dirty="0"/>
              <a:t>Per the previous question, it wasn’t surprising that all participants preferred the “Breaking Now” header over the “Nice Attack” option. </a:t>
            </a:r>
          </a:p>
          <a:p>
            <a:r>
              <a:rPr lang="en-US" sz="1800" dirty="0"/>
              <a:t>The “Breaking Now” header made it clear that the content was timely, breaking news, and that they could see all breaking news in that vertical. </a:t>
            </a:r>
          </a:p>
          <a:p>
            <a:r>
              <a:rPr lang="en-US" sz="1800" dirty="0"/>
              <a:t>Participants called the “Breaking News” header consistent, clear, obvious, and habitual. They mentioned that having a story topic as a header was confusing. </a:t>
            </a:r>
          </a:p>
          <a:p>
            <a:r>
              <a:rPr lang="en-US" sz="1800" dirty="0"/>
              <a:t>Some participants did mention that the term “Breaking Now” (and even “breaking news”) could be to generic, as too many things are classified as “breaking” lately and the term is watered down. </a:t>
            </a:r>
          </a:p>
          <a:p>
            <a:r>
              <a:rPr lang="en-US" sz="1800" dirty="0"/>
              <a:t>It was not clear to participants that the “Nice Attack” header would be dynamic based on breaking news events. </a:t>
            </a:r>
          </a:p>
        </p:txBody>
      </p:sp>
      <p:sp>
        <p:nvSpPr>
          <p:cNvPr id="4" name="Title 3"/>
          <p:cNvSpPr>
            <a:spLocks noGrp="1"/>
          </p:cNvSpPr>
          <p:nvPr>
            <p:ph type="title"/>
          </p:nvPr>
        </p:nvSpPr>
        <p:spPr/>
        <p:txBody>
          <a:bodyPr/>
          <a:lstStyle/>
          <a:p>
            <a:r>
              <a:rPr lang="en-US" dirty="0"/>
              <a:t>Preferred Header in Vertical: Breaking Now</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23" y="1688123"/>
            <a:ext cx="1899910" cy="3804138"/>
          </a:xfrm>
          <a:prstGeom prst="rect">
            <a:avLst/>
          </a:prstGeom>
        </p:spPr>
      </p:pic>
      <p:grpSp>
        <p:nvGrpSpPr>
          <p:cNvPr id="8" name="Group 7"/>
          <p:cNvGrpSpPr/>
          <p:nvPr/>
        </p:nvGrpSpPr>
        <p:grpSpPr>
          <a:xfrm>
            <a:off x="3014777" y="1688123"/>
            <a:ext cx="1973392" cy="3886201"/>
            <a:chOff x="7370803" y="0"/>
            <a:chExt cx="3425108" cy="685800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0803" y="0"/>
              <a:ext cx="3425108" cy="6858000"/>
            </a:xfrm>
            <a:prstGeom prst="rect">
              <a:avLst/>
            </a:prstGeom>
          </p:spPr>
        </p:pic>
        <p:pic>
          <p:nvPicPr>
            <p:cNvPr id="10" name="Picture 9"/>
            <p:cNvPicPr>
              <a:picLocks noChangeAspect="1"/>
            </p:cNvPicPr>
            <p:nvPr/>
          </p:nvPicPr>
          <p:blipFill>
            <a:blip r:embed="rId4"/>
            <a:stretch>
              <a:fillRect/>
            </a:stretch>
          </p:blipFill>
          <p:spPr>
            <a:xfrm>
              <a:off x="7589100" y="842962"/>
              <a:ext cx="2990850" cy="5172075"/>
            </a:xfrm>
            <a:prstGeom prst="rect">
              <a:avLst/>
            </a:prstGeom>
          </p:spPr>
        </p:pic>
      </p:grpSp>
    </p:spTree>
    <p:extLst>
      <p:ext uri="{BB962C8B-B14F-4D97-AF65-F5344CB8AC3E}">
        <p14:creationId xmlns:p14="http://schemas.microsoft.com/office/powerpoint/2010/main" val="1940305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01862" y="1025236"/>
            <a:ext cx="5161319" cy="5264728"/>
          </a:xfrm>
        </p:spPr>
        <p:txBody>
          <a:bodyPr/>
          <a:lstStyle/>
          <a:p>
            <a:r>
              <a:rPr lang="en-US" sz="1600" dirty="0"/>
              <a:t>Most participants understood that the “Related Videos” were connected to the breaking news event. </a:t>
            </a:r>
          </a:p>
          <a:p>
            <a:r>
              <a:rPr lang="en-US" sz="1600" dirty="0"/>
              <a:t>However, many participants mentioned that if they had not been directed to look at the videos, they would not have noticed them. Participants suggested a bolder title for that section or some sort of design element to help them stand out from the rest of the news and show their relation to the breaking news</a:t>
            </a:r>
          </a:p>
          <a:p>
            <a:r>
              <a:rPr lang="en-US" sz="1600" dirty="0"/>
              <a:t>Participants expressed mixed opinions about the inclusion of videos in general. Some participants mentioned that videos are often too long, take too much data, and don’t give them the information they need, indicating a preference for text that is easier to skim. Participants preferred an option for breaking news that gave them the choice between text and video. </a:t>
            </a:r>
          </a:p>
          <a:p>
            <a:r>
              <a:rPr lang="en-US" sz="1600" dirty="0"/>
              <a:t>The horizontal scroll navigation was not clear to many participants without explanation, despite many indicating familiarity with this type of navigation in other apps. Participants suggested a bigger arrow to help indicate the navigation. </a:t>
            </a:r>
          </a:p>
        </p:txBody>
      </p:sp>
      <p:sp>
        <p:nvSpPr>
          <p:cNvPr id="4" name="Title 3"/>
          <p:cNvSpPr>
            <a:spLocks noGrp="1"/>
          </p:cNvSpPr>
          <p:nvPr>
            <p:ph type="title"/>
          </p:nvPr>
        </p:nvSpPr>
        <p:spPr/>
        <p:txBody>
          <a:bodyPr/>
          <a:lstStyle/>
          <a:p>
            <a:r>
              <a:rPr lang="en-US" dirty="0"/>
              <a:t>Related Videos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8344" y="1084384"/>
            <a:ext cx="1330974" cy="5146431"/>
          </a:xfrm>
          <a:prstGeom prst="rect">
            <a:avLst/>
          </a:prstGeom>
        </p:spPr>
      </p:pic>
    </p:spTree>
    <p:extLst>
      <p:ext uri="{BB962C8B-B14F-4D97-AF65-F5344CB8AC3E}">
        <p14:creationId xmlns:p14="http://schemas.microsoft.com/office/powerpoint/2010/main" val="3196482101"/>
      </p:ext>
    </p:extLst>
  </p:cSld>
  <p:clrMapOvr>
    <a:masterClrMapping/>
  </p:clrMapOvr>
</p:sld>
</file>

<file path=ppt/theme/theme1.xml><?xml version="1.0" encoding="utf-8"?>
<a:theme xmlns:a="http://schemas.openxmlformats.org/drawingml/2006/main" name="2_Office Theme">
  <a:themeElements>
    <a:clrScheme name="Bing">
      <a:dk1>
        <a:srgbClr val="262626"/>
      </a:dk1>
      <a:lt1>
        <a:srgbClr val="FFFFFF"/>
      </a:lt1>
      <a:dk2>
        <a:srgbClr val="404040"/>
      </a:dk2>
      <a:lt2>
        <a:srgbClr val="F2F2F2"/>
      </a:lt2>
      <a:accent1>
        <a:srgbClr val="00A89D"/>
      </a:accent1>
      <a:accent2>
        <a:srgbClr val="F4B183"/>
      </a:accent2>
      <a:accent3>
        <a:srgbClr val="A5A5A5"/>
      </a:accent3>
      <a:accent4>
        <a:srgbClr val="404040"/>
      </a:accent4>
      <a:accent5>
        <a:srgbClr val="F2F2F2"/>
      </a:accent5>
      <a:accent6>
        <a:srgbClr val="FF4040"/>
      </a:accent6>
      <a:hlink>
        <a:srgbClr val="00A89D"/>
      </a:hlink>
      <a:folHlink>
        <a:srgbClr val="F4B183"/>
      </a:folHlink>
    </a:clrScheme>
    <a:fontScheme name="bing">
      <a:majorFont>
        <a:latin typeface="Segoe UI Slab"/>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 template teal [Read-Only]" id="{55A4D337-3B5D-453E-8A34-5019DDF631B7}" vid="{574B0F86-52CA-4451-9352-9D773855C4B3}"/>
    </a:ext>
  </a:extLst>
</a:theme>
</file>

<file path=ppt/theme/theme2.xml><?xml version="1.0" encoding="utf-8"?>
<a:theme xmlns:a="http://schemas.openxmlformats.org/drawingml/2006/main" name="1_Office Theme">
  <a:themeElements>
    <a:clrScheme name="Bing">
      <a:dk1>
        <a:srgbClr val="262626"/>
      </a:dk1>
      <a:lt1>
        <a:srgbClr val="FFFFFF"/>
      </a:lt1>
      <a:dk2>
        <a:srgbClr val="505050"/>
      </a:dk2>
      <a:lt2>
        <a:srgbClr val="F2F2F2"/>
      </a:lt2>
      <a:accent1>
        <a:srgbClr val="00A89D"/>
      </a:accent1>
      <a:accent2>
        <a:srgbClr val="F4B183"/>
      </a:accent2>
      <a:accent3>
        <a:srgbClr val="A5A5A5"/>
      </a:accent3>
      <a:accent4>
        <a:srgbClr val="505050"/>
      </a:accent4>
      <a:accent5>
        <a:srgbClr val="F2F2F2"/>
      </a:accent5>
      <a:accent6>
        <a:srgbClr val="FF4040"/>
      </a:accent6>
      <a:hlink>
        <a:srgbClr val="00A89D"/>
      </a:hlink>
      <a:folHlink>
        <a:srgbClr val="F4B183"/>
      </a:folHlink>
    </a:clrScheme>
    <a:fontScheme name="bing">
      <a:majorFont>
        <a:latin typeface="Segoe UI Slab"/>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 template teal [Read-Only]" id="{55A4D337-3B5D-453E-8A34-5019DDF631B7}" vid="{8DCA14E6-199A-474E-8973-18CA381284B4}"/>
    </a:ext>
  </a:extLst>
</a:theme>
</file>

<file path=ppt/theme/theme3.xml><?xml version="1.0" encoding="utf-8"?>
<a:theme xmlns:a="http://schemas.openxmlformats.org/drawingml/2006/main" name="5_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A89D"/>
      </a:hlink>
      <a:folHlink>
        <a:srgbClr val="00A89D"/>
      </a:folHlink>
    </a:clrScheme>
    <a:fontScheme name="bing">
      <a:majorFont>
        <a:latin typeface="Segoe UI Slab"/>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 template teal [Read-Only]" id="{55A4D337-3B5D-453E-8A34-5019DDF631B7}" vid="{EA127274-ACE2-4793-9B7C-1A31BE504FA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04615872FB0A4D87026D4609234A0D" ma:contentTypeVersion="25" ma:contentTypeDescription="Create a new document." ma:contentTypeScope="" ma:versionID="0b18db733707b8c53b3ff8b6f725307c">
  <xsd:schema xmlns:xsd="http://www.w3.org/2001/XMLSchema" xmlns:xs="http://www.w3.org/2001/XMLSchema" xmlns:p="http://schemas.microsoft.com/office/2006/metadata/properties" xmlns:ns2="632041d8-79f7-4ebe-87a1-264efbfc0ea4" xmlns:ns3="230e9df3-be65-4c73-a93b-d1236ebd677e" xmlns:ns4="dc5ac6ce-870c-4a5c-abec-36b1ccd88f30" xmlns:ns5="http://schemas.microsoft.com/sharepoint/v3/fields" targetNamespace="http://schemas.microsoft.com/office/2006/metadata/properties" ma:root="true" ma:fieldsID="44d504949404ed274efeda7881ac4153" ns2:_="" ns3:_="" ns4:_="" ns5:_="">
    <xsd:import namespace="632041d8-79f7-4ebe-87a1-264efbfc0ea4"/>
    <xsd:import namespace="230e9df3-be65-4c73-a93b-d1236ebd677e"/>
    <xsd:import namespace="dc5ac6ce-870c-4a5c-abec-36b1ccd88f30"/>
    <xsd:import namespace="http://schemas.microsoft.com/sharepoint/v3/fields"/>
    <xsd:element name="properties">
      <xsd:complexType>
        <xsd:sequence>
          <xsd:element name="documentManagement">
            <xsd:complexType>
              <xsd:all>
                <xsd:element ref="ns2:Document_x0020_Type" minOccurs="0"/>
                <xsd:element ref="ns2:Focus_x0020_Area" minOccurs="0"/>
                <xsd:element ref="ns2:Product_x002c__x0020_Feature" minOccurs="0"/>
                <xsd:element ref="ns2:Release" minOccurs="0"/>
                <xsd:element ref="ns2:Study_x0020_Type" minOccurs="0"/>
                <xsd:element ref="ns2:Author0" minOccurs="0"/>
                <xsd:element ref="ns2:Study_x0020_ID" minOccurs="0"/>
                <xsd:element ref="ns3:TaxKeywordTaxHTField" minOccurs="0"/>
                <xsd:element ref="ns3:TaxCatchAll" minOccurs="0"/>
                <xsd:element ref="ns4:SharedWithUsers" minOccurs="0"/>
                <xsd:element ref="ns5:_DCDateCreated" minOccurs="0"/>
                <xsd:element ref="ns4:SharingHintHash" minOccurs="0"/>
                <xsd:element ref="ns4:SharedWithDetails" minOccurs="0"/>
                <xsd:element ref="ns4:LastSharedByUser" minOccurs="0"/>
                <xsd:element ref="ns4: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2041d8-79f7-4ebe-87a1-264efbfc0ea4" elementFormDefault="qualified">
    <xsd:import namespace="http://schemas.microsoft.com/office/2006/documentManagement/types"/>
    <xsd:import namespace="http://schemas.microsoft.com/office/infopath/2007/PartnerControls"/>
    <xsd:element name="Document_x0020_Type" ma:index="8" nillable="true" ma:displayName="Document Type" ma:list="{a054b258-c8a6-4ed8-abe3-8cd5698b6d80}" ma:internalName="Document_x0020_Type" ma:showField="Title" ma:web="dc5ac6ce-870c-4a5c-abec-36b1ccd88f30">
      <xsd:simpleType>
        <xsd:restriction base="dms:Lookup"/>
      </xsd:simpleType>
    </xsd:element>
    <xsd:element name="Focus_x0020_Area" ma:index="9" nillable="true" ma:displayName="Focus Area" ma:list="{4d4effa0-1f73-4e58-876e-a399e6b89d09}" ma:internalName="Focus_x0020_Area" ma:showField="Title" ma:web="dc5ac6ce-870c-4a5c-abec-36b1ccd88f30">
      <xsd:simpleType>
        <xsd:restriction base="dms:Lookup"/>
      </xsd:simpleType>
    </xsd:element>
    <xsd:element name="Product_x002c__x0020_Feature" ma:index="10" nillable="true" ma:displayName="Product, Feature" ma:list="{804823ee-14d1-44b3-a8a6-b87b71665f82}" ma:internalName="Product_x002c__x0020_Feature" ma:showField="Title" ma:web="dc5ac6ce-870c-4a5c-abec-36b1ccd88f30">
      <xsd:simpleType>
        <xsd:restriction base="dms:Lookup"/>
      </xsd:simpleType>
    </xsd:element>
    <xsd:element name="Release" ma:index="11" nillable="true" ma:displayName="Release" ma:list="{2c1031ef-4472-4a76-b015-0699ce948336}" ma:internalName="Release" ma:showField="Title" ma:web="dc5ac6ce-870c-4a5c-abec-36b1ccd88f30">
      <xsd:simpleType>
        <xsd:restriction base="dms:Lookup"/>
      </xsd:simpleType>
    </xsd:element>
    <xsd:element name="Study_x0020_Type" ma:index="12" nillable="true" ma:displayName="Study Type" ma:list="{2b98ca72-f02c-40f3-ab83-8fdfa83fd9a9}" ma:internalName="Study_x0020_Type" ma:showField="Title" ma:web="dc5ac6ce-870c-4a5c-abec-36b1ccd88f30">
      <xsd:simpleType>
        <xsd:restriction base="dms:Lookup"/>
      </xsd:simpleType>
    </xsd:element>
    <xsd:element name="Author0" ma:index="13" nillable="true" ma:displayName="Author" ma:list="UserInfo" ma:SharePointGroup="0" ma:internalName="Author0"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y_x0020_ID" ma:index="14" nillable="true" ma:displayName="Study ID" ma:decimals="0" ma:internalName="Study_x0020_ID">
      <xsd:simpleType>
        <xsd:restriction base="dms:Number"/>
      </xsd:simpleType>
    </xsd:element>
    <xsd:element name="MediaServiceMetadata" ma:index="24" nillable="true" ma:displayName="MediaServiceMetadata" ma:description="" ma:hidden="true" ma:internalName="MediaServiceMetadata" ma:readOnly="true">
      <xsd:simpleType>
        <xsd:restriction base="dms:Note"/>
      </xsd:simpleType>
    </xsd:element>
    <xsd:element name="MediaServiceFastMetadata" ma:index="25" nillable="true" ma:displayName="MediaServiceFastMetadata" ma:description="" ma:hidden="true" ma:internalName="MediaServiceFastMetadata" ma:readOnly="true">
      <xsd:simpleType>
        <xsd:restriction base="dms:Note"/>
      </xsd:simpleType>
    </xsd:element>
    <xsd:element name="MediaServiceDateTaken" ma:index="26" nillable="true" ma:displayName="MediaServiceDateTaken" ma:description="" ma:hidden="true" ma:internalName="MediaServiceDateTaken" ma:readOnly="true">
      <xsd:simpleType>
        <xsd:restriction base="dms:Text"/>
      </xsd:simpleType>
    </xsd:element>
    <xsd:element name="MediaServiceAutoTags" ma:index="27" nillable="true" ma:displayName="MediaServiceAutoTags" ma:internalName="MediaServiceAutoTags" ma:readOnly="true">
      <xsd:simpleType>
        <xsd:restriction base="dms:Text"/>
      </xsd:simpleType>
    </xsd:element>
    <xsd:element name="MediaServiceOCR" ma:index="28" nillable="true" ma:displayName="MediaServiceOCR" ma:internalName="MediaServiceOCR" ma:readOnly="true">
      <xsd:simpleType>
        <xsd:restriction base="dms:Note">
          <xsd:maxLength value="255"/>
        </xsd:restriction>
      </xsd:simpleType>
    </xsd:element>
    <xsd:element name="MediaServiceEventHashCode" ma:index="29" nillable="true" ma:displayName="MediaServiceEventHashCode" ma:hidden="true" ma:internalName="MediaServiceEventHashCode" ma:readOnly="true">
      <xsd:simpleType>
        <xsd:restriction base="dms:Text"/>
      </xsd:simpleType>
    </xsd:element>
    <xsd:element name="MediaServiceGenerationTime" ma:index="30" nillable="true" ma:displayName="MediaServiceGenerationTime" ma:hidden="true" ma:internalName="MediaServiceGenerationTime" ma:readOnly="true">
      <xsd:simpleType>
        <xsd:restriction base="dms:Text"/>
      </xsd:simpleType>
    </xsd:element>
    <xsd:element name="MediaServiceAutoKeyPoints" ma:index="31" nillable="true" ma:displayName="MediaServiceAutoKeyPoints" ma:hidden="true" ma:internalName="MediaServiceAutoKeyPoints" ma:readOnly="true">
      <xsd:simpleType>
        <xsd:restriction base="dms:Note"/>
      </xsd:simpleType>
    </xsd:element>
    <xsd:element name="MediaServiceKeyPoints" ma:index="3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Taxonomy Catch All Column" ma:hidden="true" ma:list="{887196a9-b4aa-45fa-8d3b-3cbf80aea477}" ma:internalName="TaxCatchAll" ma:showField="CatchAllData" ma:web="e6c2a0aa-0255-4d9e-9001-1c6a9dd4117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c5ac6ce-870c-4a5c-abec-36b1ccd88f3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20" nillable="true" ma:displayName="Sharing Hint Hash" ma:internalName="SharingHintHash" ma:readOnly="true">
      <xsd:simpleType>
        <xsd:restriction base="dms:Text"/>
      </xsd:simpleType>
    </xsd:element>
    <xsd:element name="SharedWithDetails" ma:index="21" nillable="true" ma:displayName="Shared With Details" ma:internalName="SharedWithDetails" ma:readOnly="true">
      <xsd:simpleType>
        <xsd:restriction base="dms:Note">
          <xsd:maxLength value="255"/>
        </xsd:restriction>
      </xsd:simpleType>
    </xsd:element>
    <xsd:element name="LastSharedByUser" ma:index="22" nillable="true" ma:displayName="Last Shared By User" ma:description="" ma:internalName="LastSharedByUser" ma:readOnly="true">
      <xsd:simpleType>
        <xsd:restriction base="dms:Note">
          <xsd:maxLength value="255"/>
        </xsd:restriction>
      </xsd:simpleType>
    </xsd:element>
    <xsd:element name="LastSharedByTime" ma:index="2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Created" ma:index="19" nillable="true" ma:displayName="Date Created" ma:description="The date on which this resource was created" ma:format="DateTime" ma:internalName="_DCDateCreated">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c5ac6ce-870c-4a5c-abec-36b1ccd88f30">
      <UserInfo>
        <DisplayName>Lin Gao</DisplayName>
        <AccountId>43</AccountId>
        <AccountType/>
      </UserInfo>
      <UserInfo>
        <DisplayName>Ross Heeter</DisplayName>
        <AccountId>308</AccountId>
        <AccountType/>
      </UserInfo>
      <UserInfo>
        <DisplayName>Xinliang Zhang</DisplayName>
        <AccountId>358</AccountId>
        <AccountType/>
      </UserInfo>
      <UserInfo>
        <DisplayName>Doug Herman</DisplayName>
        <AccountId>414</AccountId>
        <AccountType/>
      </UserInfo>
    </SharedWithUsers>
    <SharingHintHash xmlns="dc5ac6ce-870c-4a5c-abec-36b1ccd88f30">-402526212</SharingHintHash>
    <Study_x0020_Type xmlns="632041d8-79f7-4ebe-87a1-264efbfc0ea4" xsi:nil="true"/>
    <Document_x0020_Type xmlns="632041d8-79f7-4ebe-87a1-264efbfc0ea4" xsi:nil="true"/>
    <Author0 xmlns="632041d8-79f7-4ebe-87a1-264efbfc0ea4">
      <UserInfo>
        <DisplayName/>
        <AccountId xsi:nil="true"/>
        <AccountType/>
      </UserInfo>
    </Author0>
    <Study_x0020_ID xmlns="632041d8-79f7-4ebe-87a1-264efbfc0ea4" xsi:nil="true"/>
    <TaxKeywordTaxHTField xmlns="230e9df3-be65-4c73-a93b-d1236ebd677e">
      <Terms xmlns="http://schemas.microsoft.com/office/infopath/2007/PartnerControls"/>
    </TaxKeywordTaxHTField>
    <Product_x002c__x0020_Feature xmlns="632041d8-79f7-4ebe-87a1-264efbfc0ea4" xsi:nil="true"/>
    <TaxCatchAll xmlns="230e9df3-be65-4c73-a93b-d1236ebd677e"/>
    <Focus_x0020_Area xmlns="632041d8-79f7-4ebe-87a1-264efbfc0ea4" xsi:nil="true"/>
    <Release xmlns="632041d8-79f7-4ebe-87a1-264efbfc0ea4" xsi:nil="true"/>
    <_DCDateCreated xmlns="http://schemas.microsoft.com/sharepoint/v3/fields" xsi:nil="true"/>
  </documentManagement>
</p:properties>
</file>

<file path=customXml/itemProps1.xml><?xml version="1.0" encoding="utf-8"?>
<ds:datastoreItem xmlns:ds="http://schemas.openxmlformats.org/officeDocument/2006/customXml" ds:itemID="{B7C64798-ACA9-49F5-A128-DE3CC36E0C4F}"/>
</file>

<file path=customXml/itemProps2.xml><?xml version="1.0" encoding="utf-8"?>
<ds:datastoreItem xmlns:ds="http://schemas.openxmlformats.org/officeDocument/2006/customXml" ds:itemID="{F2BE7336-917D-4DB0-9D8C-DA112DD46214}">
  <ds:schemaRefs>
    <ds:schemaRef ds:uri="http://schemas.microsoft.com/sharepoint/v3/contenttype/forms"/>
  </ds:schemaRefs>
</ds:datastoreItem>
</file>

<file path=customXml/itemProps3.xml><?xml version="1.0" encoding="utf-8"?>
<ds:datastoreItem xmlns:ds="http://schemas.openxmlformats.org/officeDocument/2006/customXml" ds:itemID="{D1D0F20F-C9BF-4E04-8F11-9C48A084B8F7}">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bc1c4493-db80-4b75-86cb-cef29646162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research template teal</Template>
  <TotalTime>812</TotalTime>
  <Words>2599</Words>
  <Application>Microsoft Office PowerPoint</Application>
  <PresentationFormat>Widescreen</PresentationFormat>
  <Paragraphs>137</Paragraphs>
  <Slides>26</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26</vt:i4>
      </vt:variant>
    </vt:vector>
  </HeadingPairs>
  <TitlesOfParts>
    <vt:vector size="38" baseType="lpstr">
      <vt:lpstr>Arial</vt:lpstr>
      <vt:lpstr>Calibri</vt:lpstr>
      <vt:lpstr>Segoe UI</vt:lpstr>
      <vt:lpstr>Segoe UI Black</vt:lpstr>
      <vt:lpstr>Segoe UI Light</vt:lpstr>
      <vt:lpstr>Segoe UI Semibold</vt:lpstr>
      <vt:lpstr>Segoe UI Semilight</vt:lpstr>
      <vt:lpstr>Segoe UI Slab</vt:lpstr>
      <vt:lpstr>Segoe UI Symbol</vt:lpstr>
      <vt:lpstr>2_Office Theme</vt:lpstr>
      <vt:lpstr>1_Office Theme</vt:lpstr>
      <vt:lpstr>5_Office Theme</vt:lpstr>
      <vt:lpstr>Mobile Breaking News  Focus Group Findings</vt:lpstr>
      <vt:lpstr>Methodology</vt:lpstr>
      <vt:lpstr>Research Methodology</vt:lpstr>
      <vt:lpstr>Key Findings</vt:lpstr>
      <vt:lpstr>Mobile News Behaviors</vt:lpstr>
      <vt:lpstr>Vertical Click-Through</vt:lpstr>
      <vt:lpstr>Is it clear that this is a breaking news story?</vt:lpstr>
      <vt:lpstr>Preferred Header in Vertical: Breaking Now</vt:lpstr>
      <vt:lpstr>Related Videos</vt:lpstr>
      <vt:lpstr>Notification from Bing</vt:lpstr>
      <vt:lpstr>Vertical Experience Overall</vt:lpstr>
      <vt:lpstr>Vertical Experience Key Features</vt:lpstr>
      <vt:lpstr>Answer Click-Through</vt:lpstr>
      <vt:lpstr>Do you search for news on mobile?</vt:lpstr>
      <vt:lpstr>Answer Click-Through Overall</vt:lpstr>
      <vt:lpstr>Answer Click-Through Navigation</vt:lpstr>
      <vt:lpstr>Answer Click-Through Specific Features</vt:lpstr>
      <vt:lpstr>Answer Click-Through Article Expectations</vt:lpstr>
      <vt:lpstr>Answer Click-Through Overall</vt:lpstr>
      <vt:lpstr>PowerPoint Presentation</vt:lpstr>
      <vt:lpstr>Additional Features</vt:lpstr>
      <vt:lpstr>Rundown</vt:lpstr>
      <vt:lpstr>Social Live Updates</vt:lpstr>
      <vt:lpstr>Additional Feedback</vt:lpstr>
      <vt:lpstr>Additional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Breaking News  Focus Group Findings</dc:title>
  <dc:creator>Katie Elfering</dc:creator>
  <cp:lastModifiedBy>Katie Elfering</cp:lastModifiedBy>
  <cp:revision>31</cp:revision>
  <cp:lastPrinted>2015-02-08T00:02:33Z</cp:lastPrinted>
  <dcterms:created xsi:type="dcterms:W3CDTF">2017-03-27T17:01:47Z</dcterms:created>
  <dcterms:modified xsi:type="dcterms:W3CDTF">2017-05-16T08:31:27Z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0x0101008F04615872FB0A4D87026D4609234A0D</vt:lpwstr>
  </property>
  <property fmtid="{D5CDD505-2E9C-101B-9397-08002B2CF9AE}" pid="3" name="TaxKeyword">
    <vt:lpwstr/>
  </property>
</Properties>
</file>